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307" r:id="rId6"/>
    <p:sldId id="639" r:id="rId7"/>
    <p:sldId id="309" r:id="rId8"/>
    <p:sldId id="310" r:id="rId9"/>
    <p:sldId id="259" r:id="rId10"/>
    <p:sldId id="311" r:id="rId11"/>
    <p:sldId id="312" r:id="rId12"/>
    <p:sldId id="257" r:id="rId13"/>
    <p:sldId id="258" r:id="rId14"/>
    <p:sldId id="260" r:id="rId15"/>
    <p:sldId id="263" r:id="rId16"/>
    <p:sldId id="266" r:id="rId17"/>
    <p:sldId id="274" r:id="rId18"/>
    <p:sldId id="30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24904B-82A1-4021-A038-7625F06E934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352762A-3DD7-4381-991D-71FC6282F1D6}">
      <dgm:prSet/>
      <dgm:spPr/>
      <dgm:t>
        <a:bodyPr/>
        <a:lstStyle/>
        <a:p>
          <a:r>
            <a:rPr lang="en-US" dirty="0"/>
            <a:t>Transit And School Buses</a:t>
          </a:r>
        </a:p>
      </dgm:t>
    </dgm:pt>
    <dgm:pt modelId="{05A39693-407E-45D9-A816-6E912094841A}" type="parTrans" cxnId="{456E49E7-A163-4751-ACE5-A90D1E892338}">
      <dgm:prSet/>
      <dgm:spPr/>
      <dgm:t>
        <a:bodyPr/>
        <a:lstStyle/>
        <a:p>
          <a:endParaRPr lang="en-US"/>
        </a:p>
      </dgm:t>
    </dgm:pt>
    <dgm:pt modelId="{57A1CAE7-0EDF-439F-988B-37763DF113E3}" type="sibTrans" cxnId="{456E49E7-A163-4751-ACE5-A90D1E892338}">
      <dgm:prSet/>
      <dgm:spPr/>
      <dgm:t>
        <a:bodyPr/>
        <a:lstStyle/>
        <a:p>
          <a:endParaRPr lang="en-US"/>
        </a:p>
      </dgm:t>
    </dgm:pt>
    <dgm:pt modelId="{4B216945-5DD6-45C1-B15E-C5D1BFF5276C}">
      <dgm:prSet/>
      <dgm:spPr/>
      <dgm:t>
        <a:bodyPr/>
        <a:lstStyle/>
        <a:p>
          <a:r>
            <a:rPr lang="en-US" dirty="0"/>
            <a:t>Class 5 – Class 8 Heavy-Duty Highway Vehicles</a:t>
          </a:r>
        </a:p>
      </dgm:t>
    </dgm:pt>
    <dgm:pt modelId="{E2C5FD9A-F270-4289-AF96-7EC694E50A91}" type="parTrans" cxnId="{D90A6726-5CC7-4FEB-BFA7-54A427BAB9B1}">
      <dgm:prSet/>
      <dgm:spPr/>
      <dgm:t>
        <a:bodyPr/>
        <a:lstStyle/>
        <a:p>
          <a:endParaRPr lang="en-US"/>
        </a:p>
      </dgm:t>
    </dgm:pt>
    <dgm:pt modelId="{653DEECB-6579-40BF-9785-95B3ED237A33}" type="sibTrans" cxnId="{D90A6726-5CC7-4FEB-BFA7-54A427BAB9B1}">
      <dgm:prSet/>
      <dgm:spPr/>
      <dgm:t>
        <a:bodyPr/>
        <a:lstStyle/>
        <a:p>
          <a:endParaRPr lang="en-US"/>
        </a:p>
      </dgm:t>
    </dgm:pt>
    <dgm:pt modelId="{980D7D25-4F44-4AB8-A218-2A1640EA2490}">
      <dgm:prSet/>
      <dgm:spPr/>
      <dgm:t>
        <a:bodyPr/>
        <a:lstStyle/>
        <a:p>
          <a:r>
            <a:rPr lang="en-US" dirty="0"/>
            <a:t>Drayage Trucks</a:t>
          </a:r>
        </a:p>
      </dgm:t>
    </dgm:pt>
    <dgm:pt modelId="{E8B0E778-44A3-4FC6-81AA-02723A13B601}" type="parTrans" cxnId="{21900B74-6F55-46F0-9CFE-226AB00F19DB}">
      <dgm:prSet/>
      <dgm:spPr/>
      <dgm:t>
        <a:bodyPr/>
        <a:lstStyle/>
        <a:p>
          <a:endParaRPr lang="en-US"/>
        </a:p>
      </dgm:t>
    </dgm:pt>
    <dgm:pt modelId="{234D3B97-A561-484E-8BDF-DD55EE8FB2B8}" type="sibTrans" cxnId="{21900B74-6F55-46F0-9CFE-226AB00F19DB}">
      <dgm:prSet/>
      <dgm:spPr/>
      <dgm:t>
        <a:bodyPr/>
        <a:lstStyle/>
        <a:p>
          <a:endParaRPr lang="en-US"/>
        </a:p>
      </dgm:t>
    </dgm:pt>
    <dgm:pt modelId="{ED1EDD41-D192-4727-8688-69BFD49178C6}">
      <dgm:prSet/>
      <dgm:spPr/>
      <dgm:t>
        <a:bodyPr/>
        <a:lstStyle/>
        <a:p>
          <a:r>
            <a:rPr lang="en-US" dirty="0"/>
            <a:t>Locomotive Engines</a:t>
          </a:r>
        </a:p>
      </dgm:t>
    </dgm:pt>
    <dgm:pt modelId="{950C0E23-98C8-46CD-AED6-7284899E5F21}" type="parTrans" cxnId="{AD026524-A7E1-43E6-931E-BCFD65DC89D0}">
      <dgm:prSet/>
      <dgm:spPr/>
      <dgm:t>
        <a:bodyPr/>
        <a:lstStyle/>
        <a:p>
          <a:endParaRPr lang="en-US"/>
        </a:p>
      </dgm:t>
    </dgm:pt>
    <dgm:pt modelId="{EA9AAB3C-7CF2-489F-9D18-F3BC8D1B5D70}" type="sibTrans" cxnId="{AD026524-A7E1-43E6-931E-BCFD65DC89D0}">
      <dgm:prSet/>
      <dgm:spPr/>
      <dgm:t>
        <a:bodyPr/>
        <a:lstStyle/>
        <a:p>
          <a:endParaRPr lang="en-US"/>
        </a:p>
      </dgm:t>
    </dgm:pt>
    <dgm:pt modelId="{BB524341-64FB-42E0-98D0-72A7CEBF7039}">
      <dgm:prSet/>
      <dgm:spPr/>
      <dgm:t>
        <a:bodyPr/>
        <a:lstStyle/>
        <a:p>
          <a:r>
            <a:rPr lang="en-US" dirty="0"/>
            <a:t>Marine Engines</a:t>
          </a:r>
        </a:p>
      </dgm:t>
    </dgm:pt>
    <dgm:pt modelId="{2A5E241E-AB98-4E0C-A840-0FFE18149B02}" type="parTrans" cxnId="{993F83A0-31E0-41C0-AFD1-94D8E5B1827D}">
      <dgm:prSet/>
      <dgm:spPr/>
      <dgm:t>
        <a:bodyPr/>
        <a:lstStyle/>
        <a:p>
          <a:endParaRPr lang="en-US"/>
        </a:p>
      </dgm:t>
    </dgm:pt>
    <dgm:pt modelId="{F6FA0129-E3F2-4830-915E-5A925D91CDAC}" type="sibTrans" cxnId="{993F83A0-31E0-41C0-AFD1-94D8E5B1827D}">
      <dgm:prSet/>
      <dgm:spPr/>
      <dgm:t>
        <a:bodyPr/>
        <a:lstStyle/>
        <a:p>
          <a:endParaRPr lang="en-US"/>
        </a:p>
      </dgm:t>
    </dgm:pt>
    <dgm:pt modelId="{C7709862-77F3-4DE2-AAF5-5E6C49CF1EEB}">
      <dgm:prSet/>
      <dgm:spPr/>
      <dgm:t>
        <a:bodyPr/>
        <a:lstStyle/>
        <a:p>
          <a:r>
            <a:rPr lang="en-US" dirty="0"/>
            <a:t>Transport Refrigeration Units</a:t>
          </a:r>
        </a:p>
      </dgm:t>
    </dgm:pt>
    <dgm:pt modelId="{B41D23FB-1FD9-4590-9616-4F95B8FE8F9B}" type="parTrans" cxnId="{237AF9C7-BA27-4DB0-814A-3A3F9C30DA16}">
      <dgm:prSet/>
      <dgm:spPr/>
      <dgm:t>
        <a:bodyPr/>
        <a:lstStyle/>
        <a:p>
          <a:endParaRPr lang="en-US"/>
        </a:p>
      </dgm:t>
    </dgm:pt>
    <dgm:pt modelId="{3C62B8D8-B95C-4F64-873C-0453FB1A1E4C}" type="sibTrans" cxnId="{237AF9C7-BA27-4DB0-814A-3A3F9C30DA16}">
      <dgm:prSet/>
      <dgm:spPr/>
      <dgm:t>
        <a:bodyPr/>
        <a:lstStyle/>
        <a:p>
          <a:endParaRPr lang="en-US"/>
        </a:p>
      </dgm:t>
    </dgm:pt>
    <dgm:pt modelId="{D8856B0A-A42B-4A1C-9B0A-9E85DC78892E}">
      <dgm:prSet/>
      <dgm:spPr/>
      <dgm:t>
        <a:bodyPr/>
        <a:lstStyle/>
        <a:p>
          <a:r>
            <a:rPr lang="en-US" dirty="0"/>
            <a:t>Non-Road Engines, Equipment Or Vehicles Used In:</a:t>
          </a:r>
        </a:p>
      </dgm:t>
    </dgm:pt>
    <dgm:pt modelId="{7E25D26B-F04E-4751-8A3D-A82570D5EB67}" type="parTrans" cxnId="{B0EC04E6-AE73-4DAF-B33E-78A2ACB492C1}">
      <dgm:prSet/>
      <dgm:spPr/>
      <dgm:t>
        <a:bodyPr/>
        <a:lstStyle/>
        <a:p>
          <a:endParaRPr lang="en-US"/>
        </a:p>
      </dgm:t>
    </dgm:pt>
    <dgm:pt modelId="{D5B4B9F0-2A24-4AF5-8A1E-F61607D04944}" type="sibTrans" cxnId="{B0EC04E6-AE73-4DAF-B33E-78A2ACB492C1}">
      <dgm:prSet/>
      <dgm:spPr/>
      <dgm:t>
        <a:bodyPr/>
        <a:lstStyle/>
        <a:p>
          <a:endParaRPr lang="en-US"/>
        </a:p>
      </dgm:t>
    </dgm:pt>
    <dgm:pt modelId="{7AC22584-DA68-4AE5-BC9C-1D4F93F54436}">
      <dgm:prSet/>
      <dgm:spPr/>
      <dgm:t>
        <a:bodyPr/>
        <a:lstStyle/>
        <a:p>
          <a:r>
            <a:rPr lang="en-US" dirty="0"/>
            <a:t>	Construction</a:t>
          </a:r>
        </a:p>
      </dgm:t>
    </dgm:pt>
    <dgm:pt modelId="{5326F2FA-7452-4010-81AF-05798A94D5B3}" type="parTrans" cxnId="{241244A7-58A9-46ED-9D27-1135AA0E1F59}">
      <dgm:prSet/>
      <dgm:spPr/>
      <dgm:t>
        <a:bodyPr/>
        <a:lstStyle/>
        <a:p>
          <a:endParaRPr lang="en-US"/>
        </a:p>
      </dgm:t>
    </dgm:pt>
    <dgm:pt modelId="{EBE6FC63-D1A6-48DC-AD18-29646D6AF95C}" type="sibTrans" cxnId="{241244A7-58A9-46ED-9D27-1135AA0E1F59}">
      <dgm:prSet/>
      <dgm:spPr/>
      <dgm:t>
        <a:bodyPr/>
        <a:lstStyle/>
        <a:p>
          <a:endParaRPr lang="en-US"/>
        </a:p>
      </dgm:t>
    </dgm:pt>
    <dgm:pt modelId="{ED0274E5-A811-4801-9979-83B3FA63E32E}">
      <dgm:prSet/>
      <dgm:spPr/>
      <dgm:t>
        <a:bodyPr/>
        <a:lstStyle/>
        <a:p>
          <a:r>
            <a:rPr lang="en-US" dirty="0"/>
            <a:t>	Cargo (including ports and airports)</a:t>
          </a:r>
        </a:p>
      </dgm:t>
    </dgm:pt>
    <dgm:pt modelId="{F335A79E-FB95-4B3F-89C8-5D8DA5B58CE2}" type="parTrans" cxnId="{6CFF9A3C-22C9-4B62-9098-3F0CEA818BC4}">
      <dgm:prSet/>
      <dgm:spPr/>
      <dgm:t>
        <a:bodyPr/>
        <a:lstStyle/>
        <a:p>
          <a:endParaRPr lang="en-US"/>
        </a:p>
      </dgm:t>
    </dgm:pt>
    <dgm:pt modelId="{59269E5A-00D1-4D25-9C79-6921334DDAE9}" type="sibTrans" cxnId="{6CFF9A3C-22C9-4B62-9098-3F0CEA818BC4}">
      <dgm:prSet/>
      <dgm:spPr/>
      <dgm:t>
        <a:bodyPr/>
        <a:lstStyle/>
        <a:p>
          <a:endParaRPr lang="en-US"/>
        </a:p>
      </dgm:t>
    </dgm:pt>
    <dgm:pt modelId="{E0391073-EDD3-42AE-8A16-788727205FEA}">
      <dgm:prSet phldrT="[Text]"/>
      <dgm:spPr/>
      <dgm:t>
        <a:bodyPr/>
        <a:lstStyle/>
        <a:p>
          <a:r>
            <a:rPr lang="en-US" dirty="0"/>
            <a:t>	Agriculture, Mining and Energy Production (this includes stationary generators and pumps)</a:t>
          </a:r>
        </a:p>
      </dgm:t>
    </dgm:pt>
    <dgm:pt modelId="{33183F5D-183C-493C-BE7E-60A8174AFA51}" type="parTrans" cxnId="{8D87F4FD-ED30-4196-9840-5950387C5169}">
      <dgm:prSet/>
      <dgm:spPr/>
      <dgm:t>
        <a:bodyPr/>
        <a:lstStyle/>
        <a:p>
          <a:endParaRPr lang="en-US"/>
        </a:p>
      </dgm:t>
    </dgm:pt>
    <dgm:pt modelId="{3C6D6520-285E-4998-87AD-A0C6DB937453}" type="sibTrans" cxnId="{8D87F4FD-ED30-4196-9840-5950387C5169}">
      <dgm:prSet/>
      <dgm:spPr/>
      <dgm:t>
        <a:bodyPr/>
        <a:lstStyle/>
        <a:p>
          <a:endParaRPr lang="en-US"/>
        </a:p>
      </dgm:t>
    </dgm:pt>
    <dgm:pt modelId="{C4D0BDA8-D3D9-4EF3-9A53-41424674EEC2}">
      <dgm:prSet/>
      <dgm:spPr/>
      <dgm:t>
        <a:bodyPr/>
        <a:lstStyle/>
        <a:p>
          <a:endParaRPr lang="en-US"/>
        </a:p>
      </dgm:t>
    </dgm:pt>
    <dgm:pt modelId="{EBF23531-7F28-4E76-8318-048880584556}" type="parTrans" cxnId="{6764D0E7-9A7F-4E37-95DD-4F5B416EE1E3}">
      <dgm:prSet/>
      <dgm:spPr/>
      <dgm:t>
        <a:bodyPr/>
        <a:lstStyle/>
        <a:p>
          <a:endParaRPr lang="en-US"/>
        </a:p>
      </dgm:t>
    </dgm:pt>
    <dgm:pt modelId="{34BC5063-9645-4E58-BB99-CF3C9C18704C}" type="sibTrans" cxnId="{6764D0E7-9A7F-4E37-95DD-4F5B416EE1E3}">
      <dgm:prSet/>
      <dgm:spPr/>
      <dgm:t>
        <a:bodyPr/>
        <a:lstStyle/>
        <a:p>
          <a:endParaRPr lang="en-US"/>
        </a:p>
      </dgm:t>
    </dgm:pt>
    <dgm:pt modelId="{3A16BBE2-C65B-4BBD-86F5-0E888F08E7B8}" type="pres">
      <dgm:prSet presAssocID="{F024904B-82A1-4021-A038-7625F06E934E}" presName="vert0" presStyleCnt="0">
        <dgm:presLayoutVars>
          <dgm:dir/>
          <dgm:animOne val="branch"/>
          <dgm:animLvl val="lvl"/>
        </dgm:presLayoutVars>
      </dgm:prSet>
      <dgm:spPr/>
    </dgm:pt>
    <dgm:pt modelId="{D12A63B6-18F2-4175-86F0-70FB65D21125}" type="pres">
      <dgm:prSet presAssocID="{2352762A-3DD7-4381-991D-71FC6282F1D6}" presName="thickLine" presStyleLbl="alignNode1" presStyleIdx="0" presStyleCnt="11"/>
      <dgm:spPr/>
    </dgm:pt>
    <dgm:pt modelId="{AF4573BF-D66D-4A76-9C6C-B550AEF23026}" type="pres">
      <dgm:prSet presAssocID="{2352762A-3DD7-4381-991D-71FC6282F1D6}" presName="horz1" presStyleCnt="0"/>
      <dgm:spPr/>
    </dgm:pt>
    <dgm:pt modelId="{2942A68C-0C11-49D6-81E7-1F6026522E8A}" type="pres">
      <dgm:prSet presAssocID="{2352762A-3DD7-4381-991D-71FC6282F1D6}" presName="tx1" presStyleLbl="revTx" presStyleIdx="0" presStyleCnt="11"/>
      <dgm:spPr/>
    </dgm:pt>
    <dgm:pt modelId="{0F643108-EC37-4314-9F4D-8F6741FDB637}" type="pres">
      <dgm:prSet presAssocID="{2352762A-3DD7-4381-991D-71FC6282F1D6}" presName="vert1" presStyleCnt="0"/>
      <dgm:spPr/>
    </dgm:pt>
    <dgm:pt modelId="{18DA2AE1-F1AA-415A-AA4F-39F7892EEE4A}" type="pres">
      <dgm:prSet presAssocID="{4B216945-5DD6-45C1-B15E-C5D1BFF5276C}" presName="thickLine" presStyleLbl="alignNode1" presStyleIdx="1" presStyleCnt="11"/>
      <dgm:spPr/>
    </dgm:pt>
    <dgm:pt modelId="{16A41EF9-B41F-40D5-80E4-D0599D06C207}" type="pres">
      <dgm:prSet presAssocID="{4B216945-5DD6-45C1-B15E-C5D1BFF5276C}" presName="horz1" presStyleCnt="0"/>
      <dgm:spPr/>
    </dgm:pt>
    <dgm:pt modelId="{A58C1CEA-7D26-4FD9-BAA7-B267B7458926}" type="pres">
      <dgm:prSet presAssocID="{4B216945-5DD6-45C1-B15E-C5D1BFF5276C}" presName="tx1" presStyleLbl="revTx" presStyleIdx="1" presStyleCnt="11"/>
      <dgm:spPr/>
    </dgm:pt>
    <dgm:pt modelId="{04B59122-568F-405D-8980-ED029E6E7EBC}" type="pres">
      <dgm:prSet presAssocID="{4B216945-5DD6-45C1-B15E-C5D1BFF5276C}" presName="vert1" presStyleCnt="0"/>
      <dgm:spPr/>
    </dgm:pt>
    <dgm:pt modelId="{1D3C8166-C8E8-480A-BABD-84E2AC5BC357}" type="pres">
      <dgm:prSet presAssocID="{980D7D25-4F44-4AB8-A218-2A1640EA2490}" presName="thickLine" presStyleLbl="alignNode1" presStyleIdx="2" presStyleCnt="11"/>
      <dgm:spPr/>
    </dgm:pt>
    <dgm:pt modelId="{2AA77E28-82F2-42AE-B982-438AB34FD25E}" type="pres">
      <dgm:prSet presAssocID="{980D7D25-4F44-4AB8-A218-2A1640EA2490}" presName="horz1" presStyleCnt="0"/>
      <dgm:spPr/>
    </dgm:pt>
    <dgm:pt modelId="{9674840B-7D00-4404-ADF2-D38606385199}" type="pres">
      <dgm:prSet presAssocID="{980D7D25-4F44-4AB8-A218-2A1640EA2490}" presName="tx1" presStyleLbl="revTx" presStyleIdx="2" presStyleCnt="11"/>
      <dgm:spPr/>
    </dgm:pt>
    <dgm:pt modelId="{69519B28-9E23-4C8E-8693-18751C5B2462}" type="pres">
      <dgm:prSet presAssocID="{980D7D25-4F44-4AB8-A218-2A1640EA2490}" presName="vert1" presStyleCnt="0"/>
      <dgm:spPr/>
    </dgm:pt>
    <dgm:pt modelId="{B4EDA05C-8BAA-449F-840F-F4CF994B77E4}" type="pres">
      <dgm:prSet presAssocID="{ED1EDD41-D192-4727-8688-69BFD49178C6}" presName="thickLine" presStyleLbl="alignNode1" presStyleIdx="3" presStyleCnt="11"/>
      <dgm:spPr/>
    </dgm:pt>
    <dgm:pt modelId="{65005535-136B-4631-A438-6DA27DA6C2DA}" type="pres">
      <dgm:prSet presAssocID="{ED1EDD41-D192-4727-8688-69BFD49178C6}" presName="horz1" presStyleCnt="0"/>
      <dgm:spPr/>
    </dgm:pt>
    <dgm:pt modelId="{69E1EAEA-B971-40EF-9D4D-AD63D90E4C0E}" type="pres">
      <dgm:prSet presAssocID="{ED1EDD41-D192-4727-8688-69BFD49178C6}" presName="tx1" presStyleLbl="revTx" presStyleIdx="3" presStyleCnt="11"/>
      <dgm:spPr/>
    </dgm:pt>
    <dgm:pt modelId="{D1624AC9-CD2A-4501-8287-4B45BCC47BCD}" type="pres">
      <dgm:prSet presAssocID="{ED1EDD41-D192-4727-8688-69BFD49178C6}" presName="vert1" presStyleCnt="0"/>
      <dgm:spPr/>
    </dgm:pt>
    <dgm:pt modelId="{34FBA3FB-88DD-42C2-8D43-01B29A3E7EC5}" type="pres">
      <dgm:prSet presAssocID="{BB524341-64FB-42E0-98D0-72A7CEBF7039}" presName="thickLine" presStyleLbl="alignNode1" presStyleIdx="4" presStyleCnt="11"/>
      <dgm:spPr/>
    </dgm:pt>
    <dgm:pt modelId="{A28C6655-F020-48D7-B014-2D615AB56D69}" type="pres">
      <dgm:prSet presAssocID="{BB524341-64FB-42E0-98D0-72A7CEBF7039}" presName="horz1" presStyleCnt="0"/>
      <dgm:spPr/>
    </dgm:pt>
    <dgm:pt modelId="{3A036F0D-29CF-4DE0-9324-F8A5596FC9C2}" type="pres">
      <dgm:prSet presAssocID="{BB524341-64FB-42E0-98D0-72A7CEBF7039}" presName="tx1" presStyleLbl="revTx" presStyleIdx="4" presStyleCnt="11"/>
      <dgm:spPr/>
    </dgm:pt>
    <dgm:pt modelId="{9B4C75A7-AD38-48EF-844B-8A7766685A80}" type="pres">
      <dgm:prSet presAssocID="{BB524341-64FB-42E0-98D0-72A7CEBF7039}" presName="vert1" presStyleCnt="0"/>
      <dgm:spPr/>
    </dgm:pt>
    <dgm:pt modelId="{2E0CEC50-BF85-4F20-BD64-48E711F843EE}" type="pres">
      <dgm:prSet presAssocID="{C7709862-77F3-4DE2-AAF5-5E6C49CF1EEB}" presName="thickLine" presStyleLbl="alignNode1" presStyleIdx="5" presStyleCnt="11"/>
      <dgm:spPr/>
    </dgm:pt>
    <dgm:pt modelId="{3EA63DC6-946E-4290-9B50-A72119FF61C3}" type="pres">
      <dgm:prSet presAssocID="{C7709862-77F3-4DE2-AAF5-5E6C49CF1EEB}" presName="horz1" presStyleCnt="0"/>
      <dgm:spPr/>
    </dgm:pt>
    <dgm:pt modelId="{FCF8CBEF-08F0-4B2C-9E43-24971288D7E2}" type="pres">
      <dgm:prSet presAssocID="{C7709862-77F3-4DE2-AAF5-5E6C49CF1EEB}" presName="tx1" presStyleLbl="revTx" presStyleIdx="5" presStyleCnt="11"/>
      <dgm:spPr/>
    </dgm:pt>
    <dgm:pt modelId="{E9FF8DEB-9F55-4925-84FC-CC62D2F42921}" type="pres">
      <dgm:prSet presAssocID="{C7709862-77F3-4DE2-AAF5-5E6C49CF1EEB}" presName="vert1" presStyleCnt="0"/>
      <dgm:spPr/>
    </dgm:pt>
    <dgm:pt modelId="{EB20F219-2CE7-42B5-BB32-C301B5751DD1}" type="pres">
      <dgm:prSet presAssocID="{D8856B0A-A42B-4A1C-9B0A-9E85DC78892E}" presName="thickLine" presStyleLbl="alignNode1" presStyleIdx="6" presStyleCnt="11"/>
      <dgm:spPr/>
    </dgm:pt>
    <dgm:pt modelId="{938562BF-F1DB-4FFE-9315-43F1C385E53F}" type="pres">
      <dgm:prSet presAssocID="{D8856B0A-A42B-4A1C-9B0A-9E85DC78892E}" presName="horz1" presStyleCnt="0"/>
      <dgm:spPr/>
    </dgm:pt>
    <dgm:pt modelId="{F693B114-304C-4F7B-BFB1-728CA1059DFD}" type="pres">
      <dgm:prSet presAssocID="{D8856B0A-A42B-4A1C-9B0A-9E85DC78892E}" presName="tx1" presStyleLbl="revTx" presStyleIdx="6" presStyleCnt="11"/>
      <dgm:spPr/>
    </dgm:pt>
    <dgm:pt modelId="{4339E47C-F55E-41B4-B53C-71CAA45D2446}" type="pres">
      <dgm:prSet presAssocID="{D8856B0A-A42B-4A1C-9B0A-9E85DC78892E}" presName="vert1" presStyleCnt="0"/>
      <dgm:spPr/>
    </dgm:pt>
    <dgm:pt modelId="{A47E4B9E-9B12-4177-A476-F3A0469E34F4}" type="pres">
      <dgm:prSet presAssocID="{7AC22584-DA68-4AE5-BC9C-1D4F93F54436}" presName="thickLine" presStyleLbl="alignNode1" presStyleIdx="7" presStyleCnt="11"/>
      <dgm:spPr/>
    </dgm:pt>
    <dgm:pt modelId="{A6F12CF5-1987-47A6-BDFF-A9007FDC162C}" type="pres">
      <dgm:prSet presAssocID="{7AC22584-DA68-4AE5-BC9C-1D4F93F54436}" presName="horz1" presStyleCnt="0"/>
      <dgm:spPr/>
    </dgm:pt>
    <dgm:pt modelId="{9BEB4A3D-D1B3-4E30-B4D0-6912A0412AC6}" type="pres">
      <dgm:prSet presAssocID="{7AC22584-DA68-4AE5-BC9C-1D4F93F54436}" presName="tx1" presStyleLbl="revTx" presStyleIdx="7" presStyleCnt="11"/>
      <dgm:spPr/>
    </dgm:pt>
    <dgm:pt modelId="{1CCB6C4E-EC4E-449E-8E83-BFAA9791FA1A}" type="pres">
      <dgm:prSet presAssocID="{7AC22584-DA68-4AE5-BC9C-1D4F93F54436}" presName="vert1" presStyleCnt="0"/>
      <dgm:spPr/>
    </dgm:pt>
    <dgm:pt modelId="{ACA84E97-33B8-44A0-932F-02F8EA18EB12}" type="pres">
      <dgm:prSet presAssocID="{ED0274E5-A811-4801-9979-83B3FA63E32E}" presName="thickLine" presStyleLbl="alignNode1" presStyleIdx="8" presStyleCnt="11"/>
      <dgm:spPr/>
    </dgm:pt>
    <dgm:pt modelId="{0A148B04-C69E-474D-930E-4D91200E8026}" type="pres">
      <dgm:prSet presAssocID="{ED0274E5-A811-4801-9979-83B3FA63E32E}" presName="horz1" presStyleCnt="0"/>
      <dgm:spPr/>
    </dgm:pt>
    <dgm:pt modelId="{6D0C6B5E-AC9E-454B-9800-8FF34EFDB91B}" type="pres">
      <dgm:prSet presAssocID="{ED0274E5-A811-4801-9979-83B3FA63E32E}" presName="tx1" presStyleLbl="revTx" presStyleIdx="8" presStyleCnt="11"/>
      <dgm:spPr/>
    </dgm:pt>
    <dgm:pt modelId="{F1724CE6-36D0-47C6-A37F-1B9FEDBF54F7}" type="pres">
      <dgm:prSet presAssocID="{ED0274E5-A811-4801-9979-83B3FA63E32E}" presName="vert1" presStyleCnt="0"/>
      <dgm:spPr/>
    </dgm:pt>
    <dgm:pt modelId="{9530FF3B-2C28-4F94-9B9A-7425E9678EA1}" type="pres">
      <dgm:prSet presAssocID="{E0391073-EDD3-42AE-8A16-788727205FEA}" presName="thickLine" presStyleLbl="alignNode1" presStyleIdx="9" presStyleCnt="11"/>
      <dgm:spPr/>
    </dgm:pt>
    <dgm:pt modelId="{5446C8AC-837F-45DB-8B7B-61FD6CDEB85C}" type="pres">
      <dgm:prSet presAssocID="{E0391073-EDD3-42AE-8A16-788727205FEA}" presName="horz1" presStyleCnt="0"/>
      <dgm:spPr/>
    </dgm:pt>
    <dgm:pt modelId="{B0EC79FB-6576-4E68-A163-53857FF3AE6B}" type="pres">
      <dgm:prSet presAssocID="{E0391073-EDD3-42AE-8A16-788727205FEA}" presName="tx1" presStyleLbl="revTx" presStyleIdx="9" presStyleCnt="11"/>
      <dgm:spPr/>
    </dgm:pt>
    <dgm:pt modelId="{723C3684-7846-47DE-97EC-5B29307321B8}" type="pres">
      <dgm:prSet presAssocID="{E0391073-EDD3-42AE-8A16-788727205FEA}" presName="vert1" presStyleCnt="0"/>
      <dgm:spPr/>
    </dgm:pt>
    <dgm:pt modelId="{9AC83303-CB82-4F8D-A2C2-9C4865E22DC2}" type="pres">
      <dgm:prSet presAssocID="{C4D0BDA8-D3D9-4EF3-9A53-41424674EEC2}" presName="thickLine" presStyleLbl="alignNode1" presStyleIdx="10" presStyleCnt="11"/>
      <dgm:spPr/>
    </dgm:pt>
    <dgm:pt modelId="{565D38E0-E39A-4186-BD57-BBDFD03B9AD2}" type="pres">
      <dgm:prSet presAssocID="{C4D0BDA8-D3D9-4EF3-9A53-41424674EEC2}" presName="horz1" presStyleCnt="0"/>
      <dgm:spPr/>
    </dgm:pt>
    <dgm:pt modelId="{050E03C8-3E1F-40ED-B214-4285683B6DB7}" type="pres">
      <dgm:prSet presAssocID="{C4D0BDA8-D3D9-4EF3-9A53-41424674EEC2}" presName="tx1" presStyleLbl="revTx" presStyleIdx="10" presStyleCnt="11"/>
      <dgm:spPr/>
    </dgm:pt>
    <dgm:pt modelId="{67AA2D99-1182-4523-A50D-4DD3DA0F9CF9}" type="pres">
      <dgm:prSet presAssocID="{C4D0BDA8-D3D9-4EF3-9A53-41424674EEC2}" presName="vert1" presStyleCnt="0"/>
      <dgm:spPr/>
    </dgm:pt>
  </dgm:ptLst>
  <dgm:cxnLst>
    <dgm:cxn modelId="{574F5403-3540-484D-82D8-F3809BEAACB2}" type="presOf" srcId="{D8856B0A-A42B-4A1C-9B0A-9E85DC78892E}" destId="{F693B114-304C-4F7B-BFB1-728CA1059DFD}" srcOrd="0" destOrd="0" presId="urn:microsoft.com/office/officeart/2008/layout/LinedList"/>
    <dgm:cxn modelId="{611C5706-0ADF-4E9B-9544-073E611513FF}" type="presOf" srcId="{ED1EDD41-D192-4727-8688-69BFD49178C6}" destId="{69E1EAEA-B971-40EF-9D4D-AD63D90E4C0E}" srcOrd="0" destOrd="0" presId="urn:microsoft.com/office/officeart/2008/layout/LinedList"/>
    <dgm:cxn modelId="{96018117-351A-4712-91D8-97D659274EE7}" type="presOf" srcId="{980D7D25-4F44-4AB8-A218-2A1640EA2490}" destId="{9674840B-7D00-4404-ADF2-D38606385199}" srcOrd="0" destOrd="0" presId="urn:microsoft.com/office/officeart/2008/layout/LinedList"/>
    <dgm:cxn modelId="{AD026524-A7E1-43E6-931E-BCFD65DC89D0}" srcId="{F024904B-82A1-4021-A038-7625F06E934E}" destId="{ED1EDD41-D192-4727-8688-69BFD49178C6}" srcOrd="3" destOrd="0" parTransId="{950C0E23-98C8-46CD-AED6-7284899E5F21}" sibTransId="{EA9AAB3C-7CF2-489F-9D18-F3BC8D1B5D70}"/>
    <dgm:cxn modelId="{D90A6726-5CC7-4FEB-BFA7-54A427BAB9B1}" srcId="{F024904B-82A1-4021-A038-7625F06E934E}" destId="{4B216945-5DD6-45C1-B15E-C5D1BFF5276C}" srcOrd="1" destOrd="0" parTransId="{E2C5FD9A-F270-4289-AF96-7EC694E50A91}" sibTransId="{653DEECB-6579-40BF-9785-95B3ED237A33}"/>
    <dgm:cxn modelId="{6CFF9A3C-22C9-4B62-9098-3F0CEA818BC4}" srcId="{F024904B-82A1-4021-A038-7625F06E934E}" destId="{ED0274E5-A811-4801-9979-83B3FA63E32E}" srcOrd="8" destOrd="0" parTransId="{F335A79E-FB95-4B3F-89C8-5D8DA5B58CE2}" sibTransId="{59269E5A-00D1-4D25-9C79-6921334DDAE9}"/>
    <dgm:cxn modelId="{C3A59F61-A558-4E91-9740-BD636037DD30}" type="presOf" srcId="{E0391073-EDD3-42AE-8A16-788727205FEA}" destId="{B0EC79FB-6576-4E68-A163-53857FF3AE6B}" srcOrd="0" destOrd="0" presId="urn:microsoft.com/office/officeart/2008/layout/LinedList"/>
    <dgm:cxn modelId="{9E6A0164-960D-429B-8804-04E1CD620683}" type="presOf" srcId="{C7709862-77F3-4DE2-AAF5-5E6C49CF1EEB}" destId="{FCF8CBEF-08F0-4B2C-9E43-24971288D7E2}" srcOrd="0" destOrd="0" presId="urn:microsoft.com/office/officeart/2008/layout/LinedList"/>
    <dgm:cxn modelId="{B68C3D68-320B-4501-B2CD-E035FF5A6556}" type="presOf" srcId="{ED0274E5-A811-4801-9979-83B3FA63E32E}" destId="{6D0C6B5E-AC9E-454B-9800-8FF34EFDB91B}" srcOrd="0" destOrd="0" presId="urn:microsoft.com/office/officeart/2008/layout/LinedList"/>
    <dgm:cxn modelId="{21900B74-6F55-46F0-9CFE-226AB00F19DB}" srcId="{F024904B-82A1-4021-A038-7625F06E934E}" destId="{980D7D25-4F44-4AB8-A218-2A1640EA2490}" srcOrd="2" destOrd="0" parTransId="{E8B0E778-44A3-4FC6-81AA-02723A13B601}" sibTransId="{234D3B97-A561-484E-8BDF-DD55EE8FB2B8}"/>
    <dgm:cxn modelId="{E756A757-FBF5-4816-AD46-F2FAE354D50F}" type="presOf" srcId="{BB524341-64FB-42E0-98D0-72A7CEBF7039}" destId="{3A036F0D-29CF-4DE0-9324-F8A5596FC9C2}" srcOrd="0" destOrd="0" presId="urn:microsoft.com/office/officeart/2008/layout/LinedList"/>
    <dgm:cxn modelId="{E84EE79F-256E-4774-B8FD-CA6A261453FA}" type="presOf" srcId="{C4D0BDA8-D3D9-4EF3-9A53-41424674EEC2}" destId="{050E03C8-3E1F-40ED-B214-4285683B6DB7}" srcOrd="0" destOrd="0" presId="urn:microsoft.com/office/officeart/2008/layout/LinedList"/>
    <dgm:cxn modelId="{993F83A0-31E0-41C0-AFD1-94D8E5B1827D}" srcId="{F024904B-82A1-4021-A038-7625F06E934E}" destId="{BB524341-64FB-42E0-98D0-72A7CEBF7039}" srcOrd="4" destOrd="0" parTransId="{2A5E241E-AB98-4E0C-A840-0FFE18149B02}" sibTransId="{F6FA0129-E3F2-4830-915E-5A925D91CDAC}"/>
    <dgm:cxn modelId="{88995FA4-34FE-4509-A397-B621F87FADC2}" type="presOf" srcId="{4B216945-5DD6-45C1-B15E-C5D1BFF5276C}" destId="{A58C1CEA-7D26-4FD9-BAA7-B267B7458926}" srcOrd="0" destOrd="0" presId="urn:microsoft.com/office/officeart/2008/layout/LinedList"/>
    <dgm:cxn modelId="{241244A7-58A9-46ED-9D27-1135AA0E1F59}" srcId="{F024904B-82A1-4021-A038-7625F06E934E}" destId="{7AC22584-DA68-4AE5-BC9C-1D4F93F54436}" srcOrd="7" destOrd="0" parTransId="{5326F2FA-7452-4010-81AF-05798A94D5B3}" sibTransId="{EBE6FC63-D1A6-48DC-AD18-29646D6AF95C}"/>
    <dgm:cxn modelId="{237AF9C7-BA27-4DB0-814A-3A3F9C30DA16}" srcId="{F024904B-82A1-4021-A038-7625F06E934E}" destId="{C7709862-77F3-4DE2-AAF5-5E6C49CF1EEB}" srcOrd="5" destOrd="0" parTransId="{B41D23FB-1FD9-4590-9616-4F95B8FE8F9B}" sibTransId="{3C62B8D8-B95C-4F64-873C-0453FB1A1E4C}"/>
    <dgm:cxn modelId="{BCBA51CC-AE05-48E9-AA86-3ED6E5328152}" type="presOf" srcId="{7AC22584-DA68-4AE5-BC9C-1D4F93F54436}" destId="{9BEB4A3D-D1B3-4E30-B4D0-6912A0412AC6}" srcOrd="0" destOrd="0" presId="urn:microsoft.com/office/officeart/2008/layout/LinedList"/>
    <dgm:cxn modelId="{B0EC04E6-AE73-4DAF-B33E-78A2ACB492C1}" srcId="{F024904B-82A1-4021-A038-7625F06E934E}" destId="{D8856B0A-A42B-4A1C-9B0A-9E85DC78892E}" srcOrd="6" destOrd="0" parTransId="{7E25D26B-F04E-4751-8A3D-A82570D5EB67}" sibTransId="{D5B4B9F0-2A24-4AF5-8A1E-F61607D04944}"/>
    <dgm:cxn modelId="{456E49E7-A163-4751-ACE5-A90D1E892338}" srcId="{F024904B-82A1-4021-A038-7625F06E934E}" destId="{2352762A-3DD7-4381-991D-71FC6282F1D6}" srcOrd="0" destOrd="0" parTransId="{05A39693-407E-45D9-A816-6E912094841A}" sibTransId="{57A1CAE7-0EDF-439F-988B-37763DF113E3}"/>
    <dgm:cxn modelId="{6764D0E7-9A7F-4E37-95DD-4F5B416EE1E3}" srcId="{F024904B-82A1-4021-A038-7625F06E934E}" destId="{C4D0BDA8-D3D9-4EF3-9A53-41424674EEC2}" srcOrd="10" destOrd="0" parTransId="{EBF23531-7F28-4E76-8318-048880584556}" sibTransId="{34BC5063-9645-4E58-BB99-CF3C9C18704C}"/>
    <dgm:cxn modelId="{7CBC71F1-CD98-41CB-8F85-94179932C0C4}" type="presOf" srcId="{2352762A-3DD7-4381-991D-71FC6282F1D6}" destId="{2942A68C-0C11-49D6-81E7-1F6026522E8A}" srcOrd="0" destOrd="0" presId="urn:microsoft.com/office/officeart/2008/layout/LinedList"/>
    <dgm:cxn modelId="{87AB78F7-AACB-422B-893C-86BE161ED773}" type="presOf" srcId="{F024904B-82A1-4021-A038-7625F06E934E}" destId="{3A16BBE2-C65B-4BBD-86F5-0E888F08E7B8}" srcOrd="0" destOrd="0" presId="urn:microsoft.com/office/officeart/2008/layout/LinedList"/>
    <dgm:cxn modelId="{8D87F4FD-ED30-4196-9840-5950387C5169}" srcId="{F024904B-82A1-4021-A038-7625F06E934E}" destId="{E0391073-EDD3-42AE-8A16-788727205FEA}" srcOrd="9" destOrd="0" parTransId="{33183F5D-183C-493C-BE7E-60A8174AFA51}" sibTransId="{3C6D6520-285E-4998-87AD-A0C6DB937453}"/>
    <dgm:cxn modelId="{CBB56D83-8AA0-4FF2-87DF-0DAB0296BB7E}" type="presParOf" srcId="{3A16BBE2-C65B-4BBD-86F5-0E888F08E7B8}" destId="{D12A63B6-18F2-4175-86F0-70FB65D21125}" srcOrd="0" destOrd="0" presId="urn:microsoft.com/office/officeart/2008/layout/LinedList"/>
    <dgm:cxn modelId="{2E7FAC4C-6AAC-4CC7-B8F6-EBF2532F79C6}" type="presParOf" srcId="{3A16BBE2-C65B-4BBD-86F5-0E888F08E7B8}" destId="{AF4573BF-D66D-4A76-9C6C-B550AEF23026}" srcOrd="1" destOrd="0" presId="urn:microsoft.com/office/officeart/2008/layout/LinedList"/>
    <dgm:cxn modelId="{AB24168C-5926-444C-8491-66E931341720}" type="presParOf" srcId="{AF4573BF-D66D-4A76-9C6C-B550AEF23026}" destId="{2942A68C-0C11-49D6-81E7-1F6026522E8A}" srcOrd="0" destOrd="0" presId="urn:microsoft.com/office/officeart/2008/layout/LinedList"/>
    <dgm:cxn modelId="{7B61DD70-563C-4505-AA7E-C741DB3F8BA6}" type="presParOf" srcId="{AF4573BF-D66D-4A76-9C6C-B550AEF23026}" destId="{0F643108-EC37-4314-9F4D-8F6741FDB637}" srcOrd="1" destOrd="0" presId="urn:microsoft.com/office/officeart/2008/layout/LinedList"/>
    <dgm:cxn modelId="{41D96D15-36BA-4878-94D3-9A6F4EC35183}" type="presParOf" srcId="{3A16BBE2-C65B-4BBD-86F5-0E888F08E7B8}" destId="{18DA2AE1-F1AA-415A-AA4F-39F7892EEE4A}" srcOrd="2" destOrd="0" presId="urn:microsoft.com/office/officeart/2008/layout/LinedList"/>
    <dgm:cxn modelId="{00DD4574-1ED3-4AD4-8361-2BAC771CCAD5}" type="presParOf" srcId="{3A16BBE2-C65B-4BBD-86F5-0E888F08E7B8}" destId="{16A41EF9-B41F-40D5-80E4-D0599D06C207}" srcOrd="3" destOrd="0" presId="urn:microsoft.com/office/officeart/2008/layout/LinedList"/>
    <dgm:cxn modelId="{DA344AC4-C2FC-4F0C-A438-85BFD3C9161F}" type="presParOf" srcId="{16A41EF9-B41F-40D5-80E4-D0599D06C207}" destId="{A58C1CEA-7D26-4FD9-BAA7-B267B7458926}" srcOrd="0" destOrd="0" presId="urn:microsoft.com/office/officeart/2008/layout/LinedList"/>
    <dgm:cxn modelId="{8DAFEEEE-88B5-4067-9E95-DF6A7AF71788}" type="presParOf" srcId="{16A41EF9-B41F-40D5-80E4-D0599D06C207}" destId="{04B59122-568F-405D-8980-ED029E6E7EBC}" srcOrd="1" destOrd="0" presId="urn:microsoft.com/office/officeart/2008/layout/LinedList"/>
    <dgm:cxn modelId="{6289BAE5-36D9-4024-90C2-936817EF53FF}" type="presParOf" srcId="{3A16BBE2-C65B-4BBD-86F5-0E888F08E7B8}" destId="{1D3C8166-C8E8-480A-BABD-84E2AC5BC357}" srcOrd="4" destOrd="0" presId="urn:microsoft.com/office/officeart/2008/layout/LinedList"/>
    <dgm:cxn modelId="{E577745C-B733-424B-B652-2E27EC778AAA}" type="presParOf" srcId="{3A16BBE2-C65B-4BBD-86F5-0E888F08E7B8}" destId="{2AA77E28-82F2-42AE-B982-438AB34FD25E}" srcOrd="5" destOrd="0" presId="urn:microsoft.com/office/officeart/2008/layout/LinedList"/>
    <dgm:cxn modelId="{CE82528C-A80D-4C93-A13F-023EFA4BBAD7}" type="presParOf" srcId="{2AA77E28-82F2-42AE-B982-438AB34FD25E}" destId="{9674840B-7D00-4404-ADF2-D38606385199}" srcOrd="0" destOrd="0" presId="urn:microsoft.com/office/officeart/2008/layout/LinedList"/>
    <dgm:cxn modelId="{18C73627-C69A-4E01-A091-D9E8A3CBF05C}" type="presParOf" srcId="{2AA77E28-82F2-42AE-B982-438AB34FD25E}" destId="{69519B28-9E23-4C8E-8693-18751C5B2462}" srcOrd="1" destOrd="0" presId="urn:microsoft.com/office/officeart/2008/layout/LinedList"/>
    <dgm:cxn modelId="{A767BA80-DEE7-447B-A7EE-4D3BF6A163EF}" type="presParOf" srcId="{3A16BBE2-C65B-4BBD-86F5-0E888F08E7B8}" destId="{B4EDA05C-8BAA-449F-840F-F4CF994B77E4}" srcOrd="6" destOrd="0" presId="urn:microsoft.com/office/officeart/2008/layout/LinedList"/>
    <dgm:cxn modelId="{6F6C85F8-A793-46E5-B856-78909001769D}" type="presParOf" srcId="{3A16BBE2-C65B-4BBD-86F5-0E888F08E7B8}" destId="{65005535-136B-4631-A438-6DA27DA6C2DA}" srcOrd="7" destOrd="0" presId="urn:microsoft.com/office/officeart/2008/layout/LinedList"/>
    <dgm:cxn modelId="{C45DCFD7-96C2-4E1C-9BE0-A6921731616C}" type="presParOf" srcId="{65005535-136B-4631-A438-6DA27DA6C2DA}" destId="{69E1EAEA-B971-40EF-9D4D-AD63D90E4C0E}" srcOrd="0" destOrd="0" presId="urn:microsoft.com/office/officeart/2008/layout/LinedList"/>
    <dgm:cxn modelId="{7C22A5D1-6556-455B-AD5F-F57D9271D1ED}" type="presParOf" srcId="{65005535-136B-4631-A438-6DA27DA6C2DA}" destId="{D1624AC9-CD2A-4501-8287-4B45BCC47BCD}" srcOrd="1" destOrd="0" presId="urn:microsoft.com/office/officeart/2008/layout/LinedList"/>
    <dgm:cxn modelId="{885865F3-F31B-45B9-9C61-1E3331E2EB12}" type="presParOf" srcId="{3A16BBE2-C65B-4BBD-86F5-0E888F08E7B8}" destId="{34FBA3FB-88DD-42C2-8D43-01B29A3E7EC5}" srcOrd="8" destOrd="0" presId="urn:microsoft.com/office/officeart/2008/layout/LinedList"/>
    <dgm:cxn modelId="{E62C2716-50FC-4BC5-8E7C-B4A2C2F24B01}" type="presParOf" srcId="{3A16BBE2-C65B-4BBD-86F5-0E888F08E7B8}" destId="{A28C6655-F020-48D7-B014-2D615AB56D69}" srcOrd="9" destOrd="0" presId="urn:microsoft.com/office/officeart/2008/layout/LinedList"/>
    <dgm:cxn modelId="{1CCC045D-1D63-4932-B0E0-2EE09FFB1B38}" type="presParOf" srcId="{A28C6655-F020-48D7-B014-2D615AB56D69}" destId="{3A036F0D-29CF-4DE0-9324-F8A5596FC9C2}" srcOrd="0" destOrd="0" presId="urn:microsoft.com/office/officeart/2008/layout/LinedList"/>
    <dgm:cxn modelId="{3D9949F7-22D7-4C7F-B188-B7B3D2105F7E}" type="presParOf" srcId="{A28C6655-F020-48D7-B014-2D615AB56D69}" destId="{9B4C75A7-AD38-48EF-844B-8A7766685A80}" srcOrd="1" destOrd="0" presId="urn:microsoft.com/office/officeart/2008/layout/LinedList"/>
    <dgm:cxn modelId="{FD56F880-6BB8-418B-AB69-F3C7EBF722FB}" type="presParOf" srcId="{3A16BBE2-C65B-4BBD-86F5-0E888F08E7B8}" destId="{2E0CEC50-BF85-4F20-BD64-48E711F843EE}" srcOrd="10" destOrd="0" presId="urn:microsoft.com/office/officeart/2008/layout/LinedList"/>
    <dgm:cxn modelId="{2D37D481-122B-408A-9875-46D0C50B9A4B}" type="presParOf" srcId="{3A16BBE2-C65B-4BBD-86F5-0E888F08E7B8}" destId="{3EA63DC6-946E-4290-9B50-A72119FF61C3}" srcOrd="11" destOrd="0" presId="urn:microsoft.com/office/officeart/2008/layout/LinedList"/>
    <dgm:cxn modelId="{521ED01A-2900-426C-9B16-B81C8A4F0442}" type="presParOf" srcId="{3EA63DC6-946E-4290-9B50-A72119FF61C3}" destId="{FCF8CBEF-08F0-4B2C-9E43-24971288D7E2}" srcOrd="0" destOrd="0" presId="urn:microsoft.com/office/officeart/2008/layout/LinedList"/>
    <dgm:cxn modelId="{2F2F5082-5DC6-4D3A-9AB4-022D1A67A8A1}" type="presParOf" srcId="{3EA63DC6-946E-4290-9B50-A72119FF61C3}" destId="{E9FF8DEB-9F55-4925-84FC-CC62D2F42921}" srcOrd="1" destOrd="0" presId="urn:microsoft.com/office/officeart/2008/layout/LinedList"/>
    <dgm:cxn modelId="{5B620926-65E5-46D7-A2FF-531CB7182B2B}" type="presParOf" srcId="{3A16BBE2-C65B-4BBD-86F5-0E888F08E7B8}" destId="{EB20F219-2CE7-42B5-BB32-C301B5751DD1}" srcOrd="12" destOrd="0" presId="urn:microsoft.com/office/officeart/2008/layout/LinedList"/>
    <dgm:cxn modelId="{B31460E3-EE07-4F83-ADE9-2E2DA4489AAD}" type="presParOf" srcId="{3A16BBE2-C65B-4BBD-86F5-0E888F08E7B8}" destId="{938562BF-F1DB-4FFE-9315-43F1C385E53F}" srcOrd="13" destOrd="0" presId="urn:microsoft.com/office/officeart/2008/layout/LinedList"/>
    <dgm:cxn modelId="{BA686AC9-42E0-43DC-8424-E5B7811155ED}" type="presParOf" srcId="{938562BF-F1DB-4FFE-9315-43F1C385E53F}" destId="{F693B114-304C-4F7B-BFB1-728CA1059DFD}" srcOrd="0" destOrd="0" presId="urn:microsoft.com/office/officeart/2008/layout/LinedList"/>
    <dgm:cxn modelId="{869511F8-CF4F-495F-9120-20C9DE8CF63B}" type="presParOf" srcId="{938562BF-F1DB-4FFE-9315-43F1C385E53F}" destId="{4339E47C-F55E-41B4-B53C-71CAA45D2446}" srcOrd="1" destOrd="0" presId="urn:microsoft.com/office/officeart/2008/layout/LinedList"/>
    <dgm:cxn modelId="{291F8D97-99CD-42EA-901C-75A55ACAB0F9}" type="presParOf" srcId="{3A16BBE2-C65B-4BBD-86F5-0E888F08E7B8}" destId="{A47E4B9E-9B12-4177-A476-F3A0469E34F4}" srcOrd="14" destOrd="0" presId="urn:microsoft.com/office/officeart/2008/layout/LinedList"/>
    <dgm:cxn modelId="{213CFC7A-D858-4995-B2BD-10FAE2399878}" type="presParOf" srcId="{3A16BBE2-C65B-4BBD-86F5-0E888F08E7B8}" destId="{A6F12CF5-1987-47A6-BDFF-A9007FDC162C}" srcOrd="15" destOrd="0" presId="urn:microsoft.com/office/officeart/2008/layout/LinedList"/>
    <dgm:cxn modelId="{B1819BC9-7F1E-4E6C-9EBB-1CF1C33E0816}" type="presParOf" srcId="{A6F12CF5-1987-47A6-BDFF-A9007FDC162C}" destId="{9BEB4A3D-D1B3-4E30-B4D0-6912A0412AC6}" srcOrd="0" destOrd="0" presId="urn:microsoft.com/office/officeart/2008/layout/LinedList"/>
    <dgm:cxn modelId="{0902DF69-CDBC-48AD-96B6-078E5731CCF0}" type="presParOf" srcId="{A6F12CF5-1987-47A6-BDFF-A9007FDC162C}" destId="{1CCB6C4E-EC4E-449E-8E83-BFAA9791FA1A}" srcOrd="1" destOrd="0" presId="urn:microsoft.com/office/officeart/2008/layout/LinedList"/>
    <dgm:cxn modelId="{D42408AF-D51D-4F89-B29B-EFC01A7B06A7}" type="presParOf" srcId="{3A16BBE2-C65B-4BBD-86F5-0E888F08E7B8}" destId="{ACA84E97-33B8-44A0-932F-02F8EA18EB12}" srcOrd="16" destOrd="0" presId="urn:microsoft.com/office/officeart/2008/layout/LinedList"/>
    <dgm:cxn modelId="{763C0498-E42E-44A2-A136-ABAD98AE7B47}" type="presParOf" srcId="{3A16BBE2-C65B-4BBD-86F5-0E888F08E7B8}" destId="{0A148B04-C69E-474D-930E-4D91200E8026}" srcOrd="17" destOrd="0" presId="urn:microsoft.com/office/officeart/2008/layout/LinedList"/>
    <dgm:cxn modelId="{F0C658D7-8997-4019-B73B-4438788BD084}" type="presParOf" srcId="{0A148B04-C69E-474D-930E-4D91200E8026}" destId="{6D0C6B5E-AC9E-454B-9800-8FF34EFDB91B}" srcOrd="0" destOrd="0" presId="urn:microsoft.com/office/officeart/2008/layout/LinedList"/>
    <dgm:cxn modelId="{9E3E5120-AA04-4610-86C9-73D2BC71BC4F}" type="presParOf" srcId="{0A148B04-C69E-474D-930E-4D91200E8026}" destId="{F1724CE6-36D0-47C6-A37F-1B9FEDBF54F7}" srcOrd="1" destOrd="0" presId="urn:microsoft.com/office/officeart/2008/layout/LinedList"/>
    <dgm:cxn modelId="{BA40B389-6816-429A-9AA0-98D164923548}" type="presParOf" srcId="{3A16BBE2-C65B-4BBD-86F5-0E888F08E7B8}" destId="{9530FF3B-2C28-4F94-9B9A-7425E9678EA1}" srcOrd="18" destOrd="0" presId="urn:microsoft.com/office/officeart/2008/layout/LinedList"/>
    <dgm:cxn modelId="{174F01A8-8627-41B7-BE0B-85F5FE0946EA}" type="presParOf" srcId="{3A16BBE2-C65B-4BBD-86F5-0E888F08E7B8}" destId="{5446C8AC-837F-45DB-8B7B-61FD6CDEB85C}" srcOrd="19" destOrd="0" presId="urn:microsoft.com/office/officeart/2008/layout/LinedList"/>
    <dgm:cxn modelId="{6A4642DB-017D-43E2-A2FF-FEFC4E49AC8D}" type="presParOf" srcId="{5446C8AC-837F-45DB-8B7B-61FD6CDEB85C}" destId="{B0EC79FB-6576-4E68-A163-53857FF3AE6B}" srcOrd="0" destOrd="0" presId="urn:microsoft.com/office/officeart/2008/layout/LinedList"/>
    <dgm:cxn modelId="{E449AF91-2EE7-4E69-9046-5BFC1AE9A356}" type="presParOf" srcId="{5446C8AC-837F-45DB-8B7B-61FD6CDEB85C}" destId="{723C3684-7846-47DE-97EC-5B29307321B8}" srcOrd="1" destOrd="0" presId="urn:microsoft.com/office/officeart/2008/layout/LinedList"/>
    <dgm:cxn modelId="{7958519D-D0AB-4DCE-8AA5-F9F5B6E4E9BF}" type="presParOf" srcId="{3A16BBE2-C65B-4BBD-86F5-0E888F08E7B8}" destId="{9AC83303-CB82-4F8D-A2C2-9C4865E22DC2}" srcOrd="20" destOrd="0" presId="urn:microsoft.com/office/officeart/2008/layout/LinedList"/>
    <dgm:cxn modelId="{4C9CDC1F-9BDE-4A49-BF55-039E9431C329}" type="presParOf" srcId="{3A16BBE2-C65B-4BBD-86F5-0E888F08E7B8}" destId="{565D38E0-E39A-4186-BD57-BBDFD03B9AD2}" srcOrd="21" destOrd="0" presId="urn:microsoft.com/office/officeart/2008/layout/LinedList"/>
    <dgm:cxn modelId="{5BCFD1C0-FAB0-4794-A5C9-92814D8C1851}" type="presParOf" srcId="{565D38E0-E39A-4186-BD57-BBDFD03B9AD2}" destId="{050E03C8-3E1F-40ED-B214-4285683B6DB7}" srcOrd="0" destOrd="0" presId="urn:microsoft.com/office/officeart/2008/layout/LinedList"/>
    <dgm:cxn modelId="{4DE8537D-09EC-45E3-BB16-8B6B7A3EF5A9}" type="presParOf" srcId="{565D38E0-E39A-4186-BD57-BBDFD03B9AD2}" destId="{67AA2D99-1182-4523-A50D-4DD3DA0F9CF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2A63B6-18F2-4175-86F0-70FB65D21125}">
      <dsp:nvSpPr>
        <dsp:cNvPr id="0" name=""/>
        <dsp:cNvSpPr/>
      </dsp:nvSpPr>
      <dsp:spPr>
        <a:xfrm>
          <a:off x="0" y="2131"/>
          <a:ext cx="8650287" cy="0"/>
        </a:xfrm>
        <a:prstGeom prst="lin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42A68C-0C11-49D6-81E7-1F6026522E8A}">
      <dsp:nvSpPr>
        <dsp:cNvPr id="0" name=""/>
        <dsp:cNvSpPr/>
      </dsp:nvSpPr>
      <dsp:spPr>
        <a:xfrm>
          <a:off x="0" y="2131"/>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Transit And School Buses</a:t>
          </a:r>
        </a:p>
      </dsp:txBody>
      <dsp:txXfrm>
        <a:off x="0" y="2131"/>
        <a:ext cx="8650287" cy="396487"/>
      </dsp:txXfrm>
    </dsp:sp>
    <dsp:sp modelId="{18DA2AE1-F1AA-415A-AA4F-39F7892EEE4A}">
      <dsp:nvSpPr>
        <dsp:cNvPr id="0" name=""/>
        <dsp:cNvSpPr/>
      </dsp:nvSpPr>
      <dsp:spPr>
        <a:xfrm>
          <a:off x="0" y="398619"/>
          <a:ext cx="8650287" cy="0"/>
        </a:xfrm>
        <a:prstGeom prst="line">
          <a:avLst/>
        </a:prstGeom>
        <a:solidFill>
          <a:schemeClr val="accent2">
            <a:hueOff val="-133182"/>
            <a:satOff val="-59"/>
            <a:lumOff val="157"/>
            <a:alphaOff val="0"/>
          </a:schemeClr>
        </a:solidFill>
        <a:ln w="15875" cap="flat" cmpd="sng" algn="ctr">
          <a:solidFill>
            <a:schemeClr val="accent2">
              <a:hueOff val="-133182"/>
              <a:satOff val="-59"/>
              <a:lumOff val="15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8C1CEA-7D26-4FD9-BAA7-B267B7458926}">
      <dsp:nvSpPr>
        <dsp:cNvPr id="0" name=""/>
        <dsp:cNvSpPr/>
      </dsp:nvSpPr>
      <dsp:spPr>
        <a:xfrm>
          <a:off x="0" y="398619"/>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Class 5 – Class 8 Heavy-Duty Highway Vehicles</a:t>
          </a:r>
        </a:p>
      </dsp:txBody>
      <dsp:txXfrm>
        <a:off x="0" y="398619"/>
        <a:ext cx="8650287" cy="396487"/>
      </dsp:txXfrm>
    </dsp:sp>
    <dsp:sp modelId="{1D3C8166-C8E8-480A-BABD-84E2AC5BC357}">
      <dsp:nvSpPr>
        <dsp:cNvPr id="0" name=""/>
        <dsp:cNvSpPr/>
      </dsp:nvSpPr>
      <dsp:spPr>
        <a:xfrm>
          <a:off x="0" y="795106"/>
          <a:ext cx="8650287" cy="0"/>
        </a:xfrm>
        <a:prstGeom prst="line">
          <a:avLst/>
        </a:prstGeom>
        <a:solidFill>
          <a:schemeClr val="accent2">
            <a:hueOff val="-266365"/>
            <a:satOff val="-117"/>
            <a:lumOff val="314"/>
            <a:alphaOff val="0"/>
          </a:schemeClr>
        </a:solidFill>
        <a:ln w="15875" cap="flat" cmpd="sng" algn="ctr">
          <a:solidFill>
            <a:schemeClr val="accent2">
              <a:hueOff val="-266365"/>
              <a:satOff val="-117"/>
              <a:lumOff val="31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74840B-7D00-4404-ADF2-D38606385199}">
      <dsp:nvSpPr>
        <dsp:cNvPr id="0" name=""/>
        <dsp:cNvSpPr/>
      </dsp:nvSpPr>
      <dsp:spPr>
        <a:xfrm>
          <a:off x="0" y="795106"/>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Drayage Trucks</a:t>
          </a:r>
        </a:p>
      </dsp:txBody>
      <dsp:txXfrm>
        <a:off x="0" y="795106"/>
        <a:ext cx="8650287" cy="396487"/>
      </dsp:txXfrm>
    </dsp:sp>
    <dsp:sp modelId="{B4EDA05C-8BAA-449F-840F-F4CF994B77E4}">
      <dsp:nvSpPr>
        <dsp:cNvPr id="0" name=""/>
        <dsp:cNvSpPr/>
      </dsp:nvSpPr>
      <dsp:spPr>
        <a:xfrm>
          <a:off x="0" y="1191593"/>
          <a:ext cx="8650287" cy="0"/>
        </a:xfrm>
        <a:prstGeom prst="line">
          <a:avLst/>
        </a:prstGeom>
        <a:solidFill>
          <a:schemeClr val="accent2">
            <a:hueOff val="-399547"/>
            <a:satOff val="-176"/>
            <a:lumOff val="471"/>
            <a:alphaOff val="0"/>
          </a:schemeClr>
        </a:solidFill>
        <a:ln w="15875" cap="flat" cmpd="sng" algn="ctr">
          <a:solidFill>
            <a:schemeClr val="accent2">
              <a:hueOff val="-399547"/>
              <a:satOff val="-176"/>
              <a:lumOff val="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E1EAEA-B971-40EF-9D4D-AD63D90E4C0E}">
      <dsp:nvSpPr>
        <dsp:cNvPr id="0" name=""/>
        <dsp:cNvSpPr/>
      </dsp:nvSpPr>
      <dsp:spPr>
        <a:xfrm>
          <a:off x="0" y="1191593"/>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Locomotive Engines</a:t>
          </a:r>
        </a:p>
      </dsp:txBody>
      <dsp:txXfrm>
        <a:off x="0" y="1191593"/>
        <a:ext cx="8650287" cy="396487"/>
      </dsp:txXfrm>
    </dsp:sp>
    <dsp:sp modelId="{34FBA3FB-88DD-42C2-8D43-01B29A3E7EC5}">
      <dsp:nvSpPr>
        <dsp:cNvPr id="0" name=""/>
        <dsp:cNvSpPr/>
      </dsp:nvSpPr>
      <dsp:spPr>
        <a:xfrm>
          <a:off x="0" y="1588081"/>
          <a:ext cx="8650287" cy="0"/>
        </a:xfrm>
        <a:prstGeom prst="line">
          <a:avLst/>
        </a:prstGeom>
        <a:solidFill>
          <a:schemeClr val="accent2">
            <a:hueOff val="-532730"/>
            <a:satOff val="-234"/>
            <a:lumOff val="628"/>
            <a:alphaOff val="0"/>
          </a:schemeClr>
        </a:solidFill>
        <a:ln w="15875" cap="flat" cmpd="sng" algn="ctr">
          <a:solidFill>
            <a:schemeClr val="accent2">
              <a:hueOff val="-532730"/>
              <a:satOff val="-234"/>
              <a:lumOff val="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036F0D-29CF-4DE0-9324-F8A5596FC9C2}">
      <dsp:nvSpPr>
        <dsp:cNvPr id="0" name=""/>
        <dsp:cNvSpPr/>
      </dsp:nvSpPr>
      <dsp:spPr>
        <a:xfrm>
          <a:off x="0" y="1588081"/>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Marine Engines</a:t>
          </a:r>
        </a:p>
      </dsp:txBody>
      <dsp:txXfrm>
        <a:off x="0" y="1588081"/>
        <a:ext cx="8650287" cy="396487"/>
      </dsp:txXfrm>
    </dsp:sp>
    <dsp:sp modelId="{2E0CEC50-BF85-4F20-BD64-48E711F843EE}">
      <dsp:nvSpPr>
        <dsp:cNvPr id="0" name=""/>
        <dsp:cNvSpPr/>
      </dsp:nvSpPr>
      <dsp:spPr>
        <a:xfrm>
          <a:off x="0" y="1984568"/>
          <a:ext cx="8650287" cy="0"/>
        </a:xfrm>
        <a:prstGeom prst="line">
          <a:avLst/>
        </a:prstGeom>
        <a:solidFill>
          <a:schemeClr val="accent2">
            <a:hueOff val="-665912"/>
            <a:satOff val="-293"/>
            <a:lumOff val="784"/>
            <a:alphaOff val="0"/>
          </a:schemeClr>
        </a:solidFill>
        <a:ln w="15875" cap="flat" cmpd="sng" algn="ctr">
          <a:solidFill>
            <a:schemeClr val="accent2">
              <a:hueOff val="-665912"/>
              <a:satOff val="-293"/>
              <a:lumOff val="78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F8CBEF-08F0-4B2C-9E43-24971288D7E2}">
      <dsp:nvSpPr>
        <dsp:cNvPr id="0" name=""/>
        <dsp:cNvSpPr/>
      </dsp:nvSpPr>
      <dsp:spPr>
        <a:xfrm>
          <a:off x="0" y="1984568"/>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Transport Refrigeration Units</a:t>
          </a:r>
        </a:p>
      </dsp:txBody>
      <dsp:txXfrm>
        <a:off x="0" y="1984568"/>
        <a:ext cx="8650287" cy="396487"/>
      </dsp:txXfrm>
    </dsp:sp>
    <dsp:sp modelId="{EB20F219-2CE7-42B5-BB32-C301B5751DD1}">
      <dsp:nvSpPr>
        <dsp:cNvPr id="0" name=""/>
        <dsp:cNvSpPr/>
      </dsp:nvSpPr>
      <dsp:spPr>
        <a:xfrm>
          <a:off x="0" y="2381056"/>
          <a:ext cx="8650287" cy="0"/>
        </a:xfrm>
        <a:prstGeom prst="line">
          <a:avLst/>
        </a:prstGeom>
        <a:solidFill>
          <a:schemeClr val="accent2">
            <a:hueOff val="-799094"/>
            <a:satOff val="-352"/>
            <a:lumOff val="941"/>
            <a:alphaOff val="0"/>
          </a:schemeClr>
        </a:solidFill>
        <a:ln w="15875" cap="flat" cmpd="sng" algn="ctr">
          <a:solidFill>
            <a:schemeClr val="accent2">
              <a:hueOff val="-799094"/>
              <a:satOff val="-352"/>
              <a:lumOff val="94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93B114-304C-4F7B-BFB1-728CA1059DFD}">
      <dsp:nvSpPr>
        <dsp:cNvPr id="0" name=""/>
        <dsp:cNvSpPr/>
      </dsp:nvSpPr>
      <dsp:spPr>
        <a:xfrm>
          <a:off x="0" y="2381056"/>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Non-Road Engines, Equipment Or Vehicles Used In:</a:t>
          </a:r>
        </a:p>
      </dsp:txBody>
      <dsp:txXfrm>
        <a:off x="0" y="2381056"/>
        <a:ext cx="8650287" cy="396487"/>
      </dsp:txXfrm>
    </dsp:sp>
    <dsp:sp modelId="{A47E4B9E-9B12-4177-A476-F3A0469E34F4}">
      <dsp:nvSpPr>
        <dsp:cNvPr id="0" name=""/>
        <dsp:cNvSpPr/>
      </dsp:nvSpPr>
      <dsp:spPr>
        <a:xfrm>
          <a:off x="0" y="2777543"/>
          <a:ext cx="8650287" cy="0"/>
        </a:xfrm>
        <a:prstGeom prst="line">
          <a:avLst/>
        </a:prstGeom>
        <a:solidFill>
          <a:schemeClr val="accent2">
            <a:hueOff val="-932277"/>
            <a:satOff val="-410"/>
            <a:lumOff val="1098"/>
            <a:alphaOff val="0"/>
          </a:schemeClr>
        </a:solidFill>
        <a:ln w="15875" cap="flat" cmpd="sng" algn="ctr">
          <a:solidFill>
            <a:schemeClr val="accent2">
              <a:hueOff val="-932277"/>
              <a:satOff val="-410"/>
              <a:lumOff val="1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EB4A3D-D1B3-4E30-B4D0-6912A0412AC6}">
      <dsp:nvSpPr>
        <dsp:cNvPr id="0" name=""/>
        <dsp:cNvSpPr/>
      </dsp:nvSpPr>
      <dsp:spPr>
        <a:xfrm>
          <a:off x="0" y="2777543"/>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	Construction</a:t>
          </a:r>
        </a:p>
      </dsp:txBody>
      <dsp:txXfrm>
        <a:off x="0" y="2777543"/>
        <a:ext cx="8650287" cy="396487"/>
      </dsp:txXfrm>
    </dsp:sp>
    <dsp:sp modelId="{ACA84E97-33B8-44A0-932F-02F8EA18EB12}">
      <dsp:nvSpPr>
        <dsp:cNvPr id="0" name=""/>
        <dsp:cNvSpPr/>
      </dsp:nvSpPr>
      <dsp:spPr>
        <a:xfrm>
          <a:off x="0" y="3174031"/>
          <a:ext cx="8650287" cy="0"/>
        </a:xfrm>
        <a:prstGeom prst="line">
          <a:avLst/>
        </a:prstGeom>
        <a:solidFill>
          <a:schemeClr val="accent2">
            <a:hueOff val="-1065459"/>
            <a:satOff val="-469"/>
            <a:lumOff val="1255"/>
            <a:alphaOff val="0"/>
          </a:schemeClr>
        </a:solidFill>
        <a:ln w="15875" cap="flat" cmpd="sng" algn="ctr">
          <a:solidFill>
            <a:schemeClr val="accent2">
              <a:hueOff val="-1065459"/>
              <a:satOff val="-469"/>
              <a:lumOff val="12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0C6B5E-AC9E-454B-9800-8FF34EFDB91B}">
      <dsp:nvSpPr>
        <dsp:cNvPr id="0" name=""/>
        <dsp:cNvSpPr/>
      </dsp:nvSpPr>
      <dsp:spPr>
        <a:xfrm>
          <a:off x="0" y="3174031"/>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	Cargo (including ports and airports)</a:t>
          </a:r>
        </a:p>
      </dsp:txBody>
      <dsp:txXfrm>
        <a:off x="0" y="3174031"/>
        <a:ext cx="8650287" cy="396487"/>
      </dsp:txXfrm>
    </dsp:sp>
    <dsp:sp modelId="{9530FF3B-2C28-4F94-9B9A-7425E9678EA1}">
      <dsp:nvSpPr>
        <dsp:cNvPr id="0" name=""/>
        <dsp:cNvSpPr/>
      </dsp:nvSpPr>
      <dsp:spPr>
        <a:xfrm>
          <a:off x="0" y="3570518"/>
          <a:ext cx="8650287" cy="0"/>
        </a:xfrm>
        <a:prstGeom prst="line">
          <a:avLst/>
        </a:prstGeom>
        <a:solidFill>
          <a:schemeClr val="accent2">
            <a:hueOff val="-1198642"/>
            <a:satOff val="-527"/>
            <a:lumOff val="1412"/>
            <a:alphaOff val="0"/>
          </a:schemeClr>
        </a:solidFill>
        <a:ln w="15875" cap="flat" cmpd="sng" algn="ctr">
          <a:solidFill>
            <a:schemeClr val="accent2">
              <a:hueOff val="-1198642"/>
              <a:satOff val="-527"/>
              <a:lumOff val="1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EC79FB-6576-4E68-A163-53857FF3AE6B}">
      <dsp:nvSpPr>
        <dsp:cNvPr id="0" name=""/>
        <dsp:cNvSpPr/>
      </dsp:nvSpPr>
      <dsp:spPr>
        <a:xfrm>
          <a:off x="0" y="3570518"/>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t>	Agriculture, Mining and Energy Production (this includes stationary generators and pumps)</a:t>
          </a:r>
        </a:p>
      </dsp:txBody>
      <dsp:txXfrm>
        <a:off x="0" y="3570518"/>
        <a:ext cx="8650287" cy="396487"/>
      </dsp:txXfrm>
    </dsp:sp>
    <dsp:sp modelId="{9AC83303-CB82-4F8D-A2C2-9C4865E22DC2}">
      <dsp:nvSpPr>
        <dsp:cNvPr id="0" name=""/>
        <dsp:cNvSpPr/>
      </dsp:nvSpPr>
      <dsp:spPr>
        <a:xfrm>
          <a:off x="0" y="3967005"/>
          <a:ext cx="8650287" cy="0"/>
        </a:xfrm>
        <a:prstGeom prst="line">
          <a:avLst/>
        </a:prstGeom>
        <a:solidFill>
          <a:schemeClr val="accent2">
            <a:hueOff val="-1331824"/>
            <a:satOff val="-586"/>
            <a:lumOff val="1569"/>
            <a:alphaOff val="0"/>
          </a:schemeClr>
        </a:solidFill>
        <a:ln w="15875" cap="flat" cmpd="sng" algn="ctr">
          <a:solidFill>
            <a:schemeClr val="accent2">
              <a:hueOff val="-1331824"/>
              <a:satOff val="-586"/>
              <a:lumOff val="15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E03C8-3E1F-40ED-B214-4285683B6DB7}">
      <dsp:nvSpPr>
        <dsp:cNvPr id="0" name=""/>
        <dsp:cNvSpPr/>
      </dsp:nvSpPr>
      <dsp:spPr>
        <a:xfrm>
          <a:off x="0" y="3967005"/>
          <a:ext cx="8650287" cy="3964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endParaRPr lang="en-US" sz="1600" kern="1200"/>
        </a:p>
      </dsp:txBody>
      <dsp:txXfrm>
        <a:off x="0" y="3967005"/>
        <a:ext cx="8650287" cy="39648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1">
        <a:schemeClr val="bg1"/>
      </p:bgRef>
    </p:bg>
    <p:spTree>
      <p:nvGrpSpPr>
        <p:cNvPr id="1" name=""/>
        <p:cNvGrpSpPr/>
        <p:nvPr/>
      </p:nvGrpSpPr>
      <p:grpSpPr>
        <a:xfrm>
          <a:off x="0" y="0"/>
          <a:ext cx="0" cy="0"/>
          <a:chOff x="0" y="0"/>
          <a:chExt cx="0" cy="0"/>
        </a:xfrm>
      </p:grpSpPr>
      <p:sp>
        <p:nvSpPr>
          <p:cNvPr id="4" name="Rectangle 3"/>
          <p:cNvSpPr/>
          <p:nvPr/>
        </p:nvSpPr>
        <p:spPr>
          <a:xfrm>
            <a:off x="1089025" y="716964"/>
            <a:ext cx="10123458"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97280" y="705164"/>
            <a:ext cx="8044339" cy="3566160"/>
          </a:xfrm>
        </p:spPr>
        <p:txBody>
          <a:bodyPr anchor="b">
            <a:normAutofit/>
          </a:bodyPr>
          <a:lstStyle>
            <a:lvl1pPr algn="l">
              <a:lnSpc>
                <a:spcPct val="85000"/>
              </a:lnSpc>
              <a:defRPr sz="8000" spc="-50" baseline="0">
                <a:solidFill>
                  <a:schemeClr val="tx1">
                    <a:lumMod val="85000"/>
                    <a:lumOff val="15000"/>
                  </a:schemeClr>
                </a:solidFill>
                <a:latin typeface="Franklin Gothic Book" panose="020B05030201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8041568" cy="1143000"/>
          </a:xfrm>
        </p:spPr>
        <p:txBody>
          <a:bodyPr lIns="91440" rIns="91440">
            <a:normAutofit/>
          </a:bodyPr>
          <a:lstStyle>
            <a:lvl1pPr marL="0" indent="0" algn="l">
              <a:buNone/>
              <a:defRPr sz="2400" cap="all" spc="200" baseline="0">
                <a:solidFill>
                  <a:schemeClr val="tx2"/>
                </a:solidFill>
                <a:latin typeface="Franklin Gothic Demi" panose="020B07030201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103154" y="4343400"/>
            <a:ext cx="80467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9149874" y="758952"/>
            <a:ext cx="2927152" cy="1985080"/>
          </a:xfrm>
          <a:prstGeom prst="rect">
            <a:avLst/>
          </a:prstGeom>
          <a:solidFill>
            <a:srgbClr val="FCCE09"/>
          </a:solidFill>
        </p:spPr>
      </p:pic>
      <p:sp>
        <p:nvSpPr>
          <p:cNvPr id="19" name="Rectangle 1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21"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22" name="Rectangle 21"/>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7261616" y="6394428"/>
            <a:ext cx="4927224" cy="457200"/>
            <a:chOff x="7273637" y="5749637"/>
            <a:chExt cx="1880003" cy="364886"/>
          </a:xfrm>
        </p:grpSpPr>
        <p:sp>
          <p:nvSpPr>
            <p:cNvPr id="24" name="Rectangle 23"/>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Franklin Gothic Demi" panose="020B0703020102020204" pitchFamily="34" charset="0"/>
              </a:defRPr>
            </a:lvl1pPr>
          </a:lstStyle>
          <a:p>
            <a:fld id="{91291E1F-E7F5-4FB8-897D-5B8711B58C29}" type="slidenum">
              <a:rPr lang="en-US" smtClean="0"/>
              <a:t>‹#›</a:t>
            </a:fld>
            <a:endParaRPr lang="en-US"/>
          </a:p>
        </p:txBody>
      </p:sp>
      <p:sp>
        <p:nvSpPr>
          <p:cNvPr id="29"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16" name="Rectangle 15">
            <a:extLst>
              <a:ext uri="{FF2B5EF4-FFF2-40B4-BE49-F238E27FC236}">
                <a16:creationId xmlns:a16="http://schemas.microsoft.com/office/drawing/2014/main" id="{53818635-5292-440F-AFDB-323F8E4A1BD2}"/>
              </a:ext>
            </a:extLst>
          </p:cNvPr>
          <p:cNvSpPr/>
          <p:nvPr/>
        </p:nvSpPr>
        <p:spPr>
          <a:xfrm>
            <a:off x="1089025" y="716964"/>
            <a:ext cx="10123458"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164A23BE-9F54-46C1-9F25-36F9EBCDB7C6}"/>
              </a:ext>
            </a:extLst>
          </p:cNvPr>
          <p:cNvPicPr>
            <a:picLocks noChangeAspect="1"/>
          </p:cNvPicPr>
          <p:nvPr/>
        </p:nvPicPr>
        <p:blipFill>
          <a:blip r:embed="rId2"/>
          <a:stretch>
            <a:fillRect/>
          </a:stretch>
        </p:blipFill>
        <p:spPr>
          <a:xfrm>
            <a:off x="9149874" y="758952"/>
            <a:ext cx="2927152" cy="1985080"/>
          </a:xfrm>
          <a:prstGeom prst="rect">
            <a:avLst/>
          </a:prstGeom>
          <a:solidFill>
            <a:srgbClr val="FCCE09"/>
          </a:solidFill>
        </p:spPr>
      </p:pic>
      <p:sp>
        <p:nvSpPr>
          <p:cNvPr id="18" name="Rectangle 17">
            <a:extLst>
              <a:ext uri="{FF2B5EF4-FFF2-40B4-BE49-F238E27FC236}">
                <a16:creationId xmlns:a16="http://schemas.microsoft.com/office/drawing/2014/main" id="{1818DA2A-093E-492D-AAFC-0BB7707104DC}"/>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a:extLst>
              <a:ext uri="{FF2B5EF4-FFF2-40B4-BE49-F238E27FC236}">
                <a16:creationId xmlns:a16="http://schemas.microsoft.com/office/drawing/2014/main" id="{F93693A0-2917-4FC7-BD72-527E461BB0E1}"/>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a:extLst>
              <a:ext uri="{FF2B5EF4-FFF2-40B4-BE49-F238E27FC236}">
                <a16:creationId xmlns:a16="http://schemas.microsoft.com/office/drawing/2014/main" id="{54AE9418-EE6D-4A6A-8016-2B73AB5634E2}"/>
              </a:ext>
            </a:extLst>
          </p:cNvPr>
          <p:cNvGrpSpPr/>
          <p:nvPr/>
        </p:nvGrpSpPr>
        <p:grpSpPr>
          <a:xfrm>
            <a:off x="7261616" y="6394428"/>
            <a:ext cx="4927224" cy="457200"/>
            <a:chOff x="7273637" y="5749637"/>
            <a:chExt cx="1880003" cy="364886"/>
          </a:xfrm>
        </p:grpSpPr>
        <p:sp>
          <p:nvSpPr>
            <p:cNvPr id="30" name="Rectangle 29">
              <a:extLst>
                <a:ext uri="{FF2B5EF4-FFF2-40B4-BE49-F238E27FC236}">
                  <a16:creationId xmlns:a16="http://schemas.microsoft.com/office/drawing/2014/main" id="{88031D74-E961-4B8E-B707-550035121D46}"/>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24C4DA44-E68E-49D7-8D93-2E464881F045}"/>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Footer Placeholder 4">
            <a:extLst>
              <a:ext uri="{FF2B5EF4-FFF2-40B4-BE49-F238E27FC236}">
                <a16:creationId xmlns:a16="http://schemas.microsoft.com/office/drawing/2014/main" id="{B3A648F8-F896-4738-945A-84A4075BB201}"/>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Tree>
    <p:extLst>
      <p:ext uri="{BB962C8B-B14F-4D97-AF65-F5344CB8AC3E}">
        <p14:creationId xmlns:p14="http://schemas.microsoft.com/office/powerpoint/2010/main" val="110400766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defRPr>
            </a:lvl1p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9900458" y="6459785"/>
            <a:ext cx="1312025" cy="365125"/>
          </a:xfrm>
          <a:prstGeom prst="rect">
            <a:avLst/>
          </a:prstGeom>
        </p:spPr>
        <p:txBody>
          <a:bodyPr/>
          <a:lstStyle/>
          <a:p>
            <a:fld id="{91291E1F-E7F5-4FB8-897D-5B8711B58C29}" type="slidenum">
              <a:rPr lang="en-US" smtClean="0"/>
              <a:t>‹#›</a:t>
            </a:fld>
            <a:endParaRPr lang="en-US"/>
          </a:p>
        </p:txBody>
      </p:sp>
    </p:spTree>
    <p:extLst>
      <p:ext uri="{BB962C8B-B14F-4D97-AF65-F5344CB8AC3E}">
        <p14:creationId xmlns:p14="http://schemas.microsoft.com/office/powerpoint/2010/main" val="3191222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12302"/>
            <a:ext cx="2628900" cy="5759898"/>
          </a:xfrm>
        </p:spPr>
        <p:txBody>
          <a:bodyPr vert="eaVert"/>
          <a:lstStyle>
            <a:lvl1pPr>
              <a:defRPr>
                <a:latin typeface="Century Gothic" panose="020B0502020202020204" pitchFamily="34" charset="0"/>
              </a:defRPr>
            </a:lvl1pPr>
          </a:lstStyle>
          <a:p>
            <a:r>
              <a:rPr lang="en-US"/>
              <a:t>Click to edit Master title style</a:t>
            </a:r>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12"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3" name="Rectangle 12"/>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7261616" y="6394428"/>
            <a:ext cx="4927224" cy="457200"/>
            <a:chOff x="7273637" y="5749637"/>
            <a:chExt cx="1880003" cy="364886"/>
          </a:xfrm>
        </p:grpSpPr>
        <p:sp>
          <p:nvSpPr>
            <p:cNvPr id="15" name="Rectangle 14"/>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Franklin Gothic Demi" panose="020B0703020102020204" pitchFamily="34" charset="0"/>
              </a:defRPr>
            </a:lvl1pPr>
          </a:lstStyle>
          <a:p>
            <a:fld id="{91291E1F-E7F5-4FB8-897D-5B8711B58C29}" type="slidenum">
              <a:rPr lang="en-US" smtClean="0"/>
              <a:t>‹#›</a:t>
            </a:fld>
            <a:endParaRPr lang="en-US"/>
          </a:p>
        </p:txBody>
      </p:sp>
      <p:sp>
        <p:nvSpPr>
          <p:cNvPr id="20"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1" name="TextBox 20"/>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
        <p:nvSpPr>
          <p:cNvPr id="18" name="Rectangle 17">
            <a:extLst>
              <a:ext uri="{FF2B5EF4-FFF2-40B4-BE49-F238E27FC236}">
                <a16:creationId xmlns:a16="http://schemas.microsoft.com/office/drawing/2014/main" id="{0636AF93-243C-4A1B-9535-6ADFE0642104}"/>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35AEF3BE-C52D-4AC2-AC35-B4DC8587B05D}"/>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319BE33D-27E1-4D3B-8CF9-1B981993C572}"/>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E738E6DA-0DC3-4742-854A-6B64529C63E4}"/>
              </a:ext>
            </a:extLst>
          </p:cNvPr>
          <p:cNvGrpSpPr/>
          <p:nvPr/>
        </p:nvGrpSpPr>
        <p:grpSpPr>
          <a:xfrm>
            <a:off x="7261616" y="6394428"/>
            <a:ext cx="4927224" cy="457200"/>
            <a:chOff x="7273637" y="5749637"/>
            <a:chExt cx="1880003" cy="364886"/>
          </a:xfrm>
        </p:grpSpPr>
        <p:sp>
          <p:nvSpPr>
            <p:cNvPr id="24" name="Rectangle 23">
              <a:extLst>
                <a:ext uri="{FF2B5EF4-FFF2-40B4-BE49-F238E27FC236}">
                  <a16:creationId xmlns:a16="http://schemas.microsoft.com/office/drawing/2014/main" id="{86884AE4-A1D4-4CA1-B816-95A585068D39}"/>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EC891123-998C-44C6-98F1-22463846E0E6}"/>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ooter Placeholder 4">
            <a:extLst>
              <a:ext uri="{FF2B5EF4-FFF2-40B4-BE49-F238E27FC236}">
                <a16:creationId xmlns:a16="http://schemas.microsoft.com/office/drawing/2014/main" id="{C530C755-654F-49CA-A789-5550F603AE99}"/>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7" name="TextBox 26">
            <a:extLst>
              <a:ext uri="{FF2B5EF4-FFF2-40B4-BE49-F238E27FC236}">
                <a16:creationId xmlns:a16="http://schemas.microsoft.com/office/drawing/2014/main" id="{99C07D8C-9A30-4294-B33D-497D27C17D72}"/>
              </a:ext>
            </a:extLst>
          </p:cNvPr>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Tree>
    <p:extLst>
      <p:ext uri="{BB962C8B-B14F-4D97-AF65-F5344CB8AC3E}">
        <p14:creationId xmlns:p14="http://schemas.microsoft.com/office/powerpoint/2010/main" val="11997162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Ref idx="1001">
        <a:schemeClr val="bg1"/>
      </p:bgRef>
    </p:bg>
    <p:spTree>
      <p:nvGrpSpPr>
        <p:cNvPr id="1" name=""/>
        <p:cNvGrpSpPr/>
        <p:nvPr/>
      </p:nvGrpSpPr>
      <p:grpSpPr>
        <a:xfrm>
          <a:off x="0" y="0"/>
          <a:ext cx="0" cy="0"/>
          <a:chOff x="0" y="0"/>
          <a:chExt cx="0" cy="0"/>
        </a:xfrm>
      </p:grpSpPr>
      <p:sp>
        <p:nvSpPr>
          <p:cNvPr id="4" name="Rectangle 3"/>
          <p:cNvSpPr/>
          <p:nvPr/>
        </p:nvSpPr>
        <p:spPr>
          <a:xfrm>
            <a:off x="1089025" y="716964"/>
            <a:ext cx="10123458"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97280" y="705164"/>
            <a:ext cx="8044339" cy="3566160"/>
          </a:xfrm>
        </p:spPr>
        <p:txBody>
          <a:bodyPr anchor="b">
            <a:normAutofit/>
          </a:bodyPr>
          <a:lstStyle>
            <a:lvl1pPr algn="l">
              <a:lnSpc>
                <a:spcPct val="85000"/>
              </a:lnSpc>
              <a:defRPr sz="8000" spc="-50" baseline="0">
                <a:solidFill>
                  <a:schemeClr val="tx1">
                    <a:lumMod val="85000"/>
                    <a:lumOff val="15000"/>
                  </a:schemeClr>
                </a:solidFill>
                <a:latin typeface="Franklin Gothic Book" panose="020B05030201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8041568" cy="1143000"/>
          </a:xfrm>
        </p:spPr>
        <p:txBody>
          <a:bodyPr lIns="91440" rIns="91440">
            <a:normAutofit/>
          </a:bodyPr>
          <a:lstStyle>
            <a:lvl1pPr marL="0" indent="0" algn="l">
              <a:buNone/>
              <a:defRPr sz="2400" cap="all" spc="200" baseline="0">
                <a:solidFill>
                  <a:schemeClr val="tx2"/>
                </a:solidFill>
                <a:latin typeface="Franklin Gothic Demi" panose="020B07030201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p:cNvCxnSpPr/>
          <p:nvPr/>
        </p:nvCxnSpPr>
        <p:spPr>
          <a:xfrm>
            <a:off x="1103154" y="4343400"/>
            <a:ext cx="80467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p:nvPicPr>
        <p:blipFill>
          <a:blip r:embed="rId2"/>
          <a:stretch>
            <a:fillRect/>
          </a:stretch>
        </p:blipFill>
        <p:spPr>
          <a:xfrm>
            <a:off x="9149874" y="758952"/>
            <a:ext cx="2927152" cy="1985080"/>
          </a:xfrm>
          <a:prstGeom prst="rect">
            <a:avLst/>
          </a:prstGeom>
          <a:solidFill>
            <a:srgbClr val="FCCE09"/>
          </a:solidFill>
        </p:spPr>
      </p:pic>
      <p:sp>
        <p:nvSpPr>
          <p:cNvPr id="19" name="Rectangle 1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21"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22" name="Rectangle 21"/>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p:nvGrpSpPr>
        <p:grpSpPr>
          <a:xfrm>
            <a:off x="7261616" y="6394428"/>
            <a:ext cx="4927224" cy="457200"/>
            <a:chOff x="7273637" y="5749637"/>
            <a:chExt cx="1880003" cy="364886"/>
          </a:xfrm>
        </p:grpSpPr>
        <p:sp>
          <p:nvSpPr>
            <p:cNvPr id="24" name="Rectangle 23"/>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Franklin Gothic Demi" panose="020B0703020102020204" pitchFamily="34" charset="0"/>
              </a:defRPr>
            </a:lvl1pPr>
          </a:lstStyle>
          <a:p>
            <a:fld id="{91291E1F-E7F5-4FB8-897D-5B8711B58C29}" type="slidenum">
              <a:rPr lang="en-US" smtClean="0"/>
              <a:t>‹#›</a:t>
            </a:fld>
            <a:endParaRPr lang="en-US"/>
          </a:p>
        </p:txBody>
      </p:sp>
      <p:sp>
        <p:nvSpPr>
          <p:cNvPr id="29"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Tree>
    <p:extLst>
      <p:ext uri="{BB962C8B-B14F-4D97-AF65-F5344CB8AC3E}">
        <p14:creationId xmlns:p14="http://schemas.microsoft.com/office/powerpoint/2010/main" val="20517213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Book" panose="020B05030201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Franklin Gothic Book" panose="020B0503020102020204" pitchFamily="34" charset="0"/>
              </a:defRPr>
            </a:lvl1pPr>
            <a:lvl2pPr>
              <a:defRPr>
                <a:latin typeface="Book Antiqua" panose="02040602050305030304" pitchFamily="18" charset="0"/>
              </a:defRPr>
            </a:lvl2pPr>
            <a:lvl3pPr>
              <a:defRPr>
                <a:latin typeface="Book Antiqua" panose="02040602050305030304" pitchFamily="18" charset="0"/>
              </a:defRPr>
            </a:lvl3pPr>
            <a:lvl4pPr>
              <a:defRPr>
                <a:latin typeface="Book Antiqua" panose="02040602050305030304" pitchFamily="18" charset="0"/>
              </a:defRPr>
            </a:lvl4pPr>
            <a:lvl5pPr>
              <a:defRPr>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5301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latin typeface="Century Gothic" panose="020B0502020202020204" pitchFamily="34" charset="0"/>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Century Gothic" panose="020B0502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13"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4" name="Rectangle 13"/>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7261616" y="6394428"/>
            <a:ext cx="4927224" cy="457200"/>
            <a:chOff x="7273637" y="5749637"/>
            <a:chExt cx="1880003" cy="364886"/>
          </a:xfrm>
        </p:grpSpPr>
        <p:sp>
          <p:nvSpPr>
            <p:cNvPr id="16" name="Rectangle 15"/>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18" name="Rectangle 17">
            <a:extLst>
              <a:ext uri="{FF2B5EF4-FFF2-40B4-BE49-F238E27FC236}">
                <a16:creationId xmlns:a16="http://schemas.microsoft.com/office/drawing/2014/main" id="{520D246E-4A11-40D0-86BE-90F4C964E430}"/>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C1829901-2699-419A-AD9C-2F87892A3405}"/>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7F3A4643-58C9-42EA-9CAF-C53A50CEA1BC}"/>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5BF03B6D-B57B-4A90-874D-DDF689DAB935}"/>
              </a:ext>
            </a:extLst>
          </p:cNvPr>
          <p:cNvGrpSpPr/>
          <p:nvPr/>
        </p:nvGrpSpPr>
        <p:grpSpPr>
          <a:xfrm>
            <a:off x="7261616" y="6394428"/>
            <a:ext cx="4927224" cy="457200"/>
            <a:chOff x="7273637" y="5749637"/>
            <a:chExt cx="1880003" cy="364886"/>
          </a:xfrm>
        </p:grpSpPr>
        <p:sp>
          <p:nvSpPr>
            <p:cNvPr id="23" name="Rectangle 22">
              <a:extLst>
                <a:ext uri="{FF2B5EF4-FFF2-40B4-BE49-F238E27FC236}">
                  <a16:creationId xmlns:a16="http://schemas.microsoft.com/office/drawing/2014/main" id="{961AEF1D-F2AC-4308-97C0-C4FC1AC17A47}"/>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B806988E-5B56-436A-B7CA-56E78F93F3F9}"/>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Footer Placeholder 4">
            <a:extLst>
              <a:ext uri="{FF2B5EF4-FFF2-40B4-BE49-F238E27FC236}">
                <a16:creationId xmlns:a16="http://schemas.microsoft.com/office/drawing/2014/main" id="{919B632B-0F6A-43DE-AA6E-BC565DF08141}"/>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Tree>
    <p:extLst>
      <p:ext uri="{BB962C8B-B14F-4D97-AF65-F5344CB8AC3E}">
        <p14:creationId xmlns:p14="http://schemas.microsoft.com/office/powerpoint/2010/main" val="1113832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lvl1pPr>
              <a:defRPr>
                <a:latin typeface="Century Gothic" panose="020B0502020202020204" pitchFamily="34" charset="0"/>
              </a:defRPr>
            </a:lvl1pPr>
          </a:lstStyle>
          <a:p>
            <a:r>
              <a:rPr lang="en-US"/>
              <a:t>Click to edit Master title style</a:t>
            </a:r>
          </a:p>
        </p:txBody>
      </p:sp>
      <p:sp>
        <p:nvSpPr>
          <p:cNvPr id="3" name="Content Placeholder 2"/>
          <p:cNvSpPr>
            <a:spLocks noGrp="1"/>
          </p:cNvSpPr>
          <p:nvPr>
            <p:ph sz="half" idx="1"/>
          </p:nvPr>
        </p:nvSpPr>
        <p:spPr>
          <a:xfrm>
            <a:off x="1097280" y="1845735"/>
            <a:ext cx="4937760" cy="4023359"/>
          </a:xfrm>
        </p:spPr>
        <p:txBody>
          <a:bodyPr/>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91291E1F-E7F5-4FB8-897D-5B8711B58C29}" type="slidenum">
              <a:rPr lang="en-US" smtClean="0"/>
              <a:t>‹#›</a:t>
            </a:fld>
            <a:endParaRPr lang="en-US"/>
          </a:p>
        </p:txBody>
      </p:sp>
    </p:spTree>
    <p:extLst>
      <p:ext uri="{BB962C8B-B14F-4D97-AF65-F5344CB8AC3E}">
        <p14:creationId xmlns:p14="http://schemas.microsoft.com/office/powerpoint/2010/main" val="2629189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lvl1pPr>
              <a:defRPr>
                <a:latin typeface="Century Gothic" panose="020B0502020202020204" pitchFamily="34" charset="0"/>
              </a:defRPr>
            </a:lvl1p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1" cap="all" baseline="0">
                <a:solidFill>
                  <a:schemeClr val="tx2"/>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1" cap="all" baseline="0">
                <a:solidFill>
                  <a:schemeClr val="tx2"/>
                </a:solidFill>
                <a:latin typeface="Century Gothic" panose="020B0502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9900458" y="6459785"/>
            <a:ext cx="1312025" cy="365125"/>
          </a:xfrm>
          <a:prstGeom prst="rect">
            <a:avLst/>
          </a:prstGeom>
        </p:spPr>
        <p:txBody>
          <a:bodyPr/>
          <a:lstStyle/>
          <a:p>
            <a:fld id="{91291E1F-E7F5-4FB8-897D-5B8711B58C29}" type="slidenum">
              <a:rPr lang="en-US" smtClean="0"/>
              <a:t>‹#›</a:t>
            </a:fld>
            <a:endParaRPr lang="en-US"/>
          </a:p>
        </p:txBody>
      </p:sp>
    </p:spTree>
    <p:extLst>
      <p:ext uri="{BB962C8B-B14F-4D97-AF65-F5344CB8AC3E}">
        <p14:creationId xmlns:p14="http://schemas.microsoft.com/office/powerpoint/2010/main" val="3886944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entury Gothic" panose="020B0502020202020204" pitchFamily="34" charset="0"/>
              </a:defRPr>
            </a:lvl1pPr>
          </a:lstStyle>
          <a:p>
            <a:r>
              <a:rPr lang="en-US"/>
              <a:t>Click to edit Master title style</a:t>
            </a:r>
          </a:p>
        </p:txBody>
      </p:sp>
      <p:sp>
        <p:nvSpPr>
          <p:cNvPr id="5" name="Slide Number Placeholder 4"/>
          <p:cNvSpPr>
            <a:spLocks noGrp="1"/>
          </p:cNvSpPr>
          <p:nvPr>
            <p:ph type="sldNum" sz="quarter" idx="12"/>
          </p:nvPr>
        </p:nvSpPr>
        <p:spPr>
          <a:xfrm>
            <a:off x="9900458" y="6459785"/>
            <a:ext cx="1312025" cy="365125"/>
          </a:xfrm>
          <a:prstGeom prst="rect">
            <a:avLst/>
          </a:prstGeom>
        </p:spPr>
        <p:txBody>
          <a:bodyPr/>
          <a:lstStyle/>
          <a:p>
            <a:fld id="{91291E1F-E7F5-4FB8-897D-5B8711B58C29}" type="slidenum">
              <a:rPr lang="en-US" smtClean="0"/>
              <a:t>‹#›</a:t>
            </a:fld>
            <a:endParaRPr lang="en-US"/>
          </a:p>
        </p:txBody>
      </p:sp>
    </p:spTree>
    <p:extLst>
      <p:ext uri="{BB962C8B-B14F-4D97-AF65-F5344CB8AC3E}">
        <p14:creationId xmlns:p14="http://schemas.microsoft.com/office/powerpoint/2010/main" val="3603059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13"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4" name="Rectangle 13"/>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7261616" y="6394428"/>
            <a:ext cx="4927224" cy="457200"/>
            <a:chOff x="7273637" y="5749637"/>
            <a:chExt cx="1880003" cy="364886"/>
          </a:xfrm>
        </p:grpSpPr>
        <p:sp>
          <p:nvSpPr>
            <p:cNvPr id="16" name="Rectangle 15"/>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Franklin Gothic Demi" panose="020B0703020102020204" pitchFamily="34" charset="0"/>
              </a:defRPr>
            </a:lvl1pPr>
          </a:lstStyle>
          <a:p>
            <a:fld id="{91291E1F-E7F5-4FB8-897D-5B8711B58C29}" type="slidenum">
              <a:rPr lang="en-US" smtClean="0"/>
              <a:t>‹#›</a:t>
            </a:fld>
            <a:endParaRPr lang="en-US"/>
          </a:p>
        </p:txBody>
      </p:sp>
      <p:sp>
        <p:nvSpPr>
          <p:cNvPr id="21"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2" name="TextBox 21"/>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
        <p:nvSpPr>
          <p:cNvPr id="19" name="Rectangle 18">
            <a:extLst>
              <a:ext uri="{FF2B5EF4-FFF2-40B4-BE49-F238E27FC236}">
                <a16:creationId xmlns:a16="http://schemas.microsoft.com/office/drawing/2014/main" id="{733EDCF3-BAD6-417B-AAD9-E54F9C3BA874}"/>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21C1463A-A202-44F1-BF6D-E0432DAB64BA}"/>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522F1875-1181-4795-9C93-261599D9B576}"/>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E5898156-73AA-4BA1-BA82-DF2A12A5C4DF}"/>
              </a:ext>
            </a:extLst>
          </p:cNvPr>
          <p:cNvGrpSpPr/>
          <p:nvPr/>
        </p:nvGrpSpPr>
        <p:grpSpPr>
          <a:xfrm>
            <a:off x="7261616" y="6394428"/>
            <a:ext cx="4927224" cy="457200"/>
            <a:chOff x="7273637" y="5749637"/>
            <a:chExt cx="1880003" cy="364886"/>
          </a:xfrm>
        </p:grpSpPr>
        <p:sp>
          <p:nvSpPr>
            <p:cNvPr id="25" name="Rectangle 24">
              <a:extLst>
                <a:ext uri="{FF2B5EF4-FFF2-40B4-BE49-F238E27FC236}">
                  <a16:creationId xmlns:a16="http://schemas.microsoft.com/office/drawing/2014/main" id="{5B3122A2-B245-4352-9A82-002EB28AEE8E}"/>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358B9235-FD78-4274-8AB1-AA98DD03F502}"/>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Footer Placeholder 4">
            <a:extLst>
              <a:ext uri="{FF2B5EF4-FFF2-40B4-BE49-F238E27FC236}">
                <a16:creationId xmlns:a16="http://schemas.microsoft.com/office/drawing/2014/main" id="{F664072A-3BCA-4307-BA53-6351F625942F}"/>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8" name="TextBox 27">
            <a:extLst>
              <a:ext uri="{FF2B5EF4-FFF2-40B4-BE49-F238E27FC236}">
                <a16:creationId xmlns:a16="http://schemas.microsoft.com/office/drawing/2014/main" id="{A2AA397C-494F-4B02-8F12-29064647F476}"/>
              </a:ext>
            </a:extLst>
          </p:cNvPr>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Tree>
    <p:extLst>
      <p:ext uri="{BB962C8B-B14F-4D97-AF65-F5344CB8AC3E}">
        <p14:creationId xmlns:p14="http://schemas.microsoft.com/office/powerpoint/2010/main" val="855326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1">
                <a:solidFill>
                  <a:srgbClr val="FFFFFF"/>
                </a:solidFill>
                <a:latin typeface="Century Gothic" panose="020B0502020202020204" pitchFamily="34" charset="0"/>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lvl1pPr>
              <a:defRPr b="1">
                <a:latin typeface="Century Gothic" panose="020B0502020202020204" pitchFamily="34" charset="0"/>
              </a:defRPr>
            </a:lvl1pPr>
            <a:lvl2pPr>
              <a:defRPr>
                <a:latin typeface="Century Gothic" panose="020B0502020202020204" pitchFamily="34" charset="0"/>
              </a:defRPr>
            </a:lvl2pPr>
            <a:lvl3pPr>
              <a:defRPr>
                <a:latin typeface="Century Gothic" panose="020B0502020202020204" pitchFamily="34" charset="0"/>
              </a:defRPr>
            </a:lvl3pPr>
            <a:lvl4pPr>
              <a:defRPr>
                <a:latin typeface="Century Gothic" panose="020B0502020202020204" pitchFamily="34" charset="0"/>
              </a:defRPr>
            </a:lvl4pPr>
            <a:lvl5pPr>
              <a:defRPr>
                <a:latin typeface="Century Gothic" panose="020B0502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Rectangle 9"/>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Date Placeholder 3"/>
          <p:cNvSpPr>
            <a:spLocks noGrp="1"/>
          </p:cNvSpPr>
          <p:nvPr>
            <p:ph type="dt" sz="half" idx="10"/>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13"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4" name="Rectangle 13"/>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7261616" y="6394428"/>
            <a:ext cx="4927224" cy="457200"/>
            <a:chOff x="7273637" y="5749637"/>
            <a:chExt cx="1880003" cy="364886"/>
          </a:xfrm>
        </p:grpSpPr>
        <p:sp>
          <p:nvSpPr>
            <p:cNvPr id="16" name="Rectangle 15"/>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100">
                <a:solidFill>
                  <a:srgbClr val="FFFFFF"/>
                </a:solidFill>
                <a:latin typeface="Franklin Gothic Demi" panose="020B0703020102020204" pitchFamily="34" charset="0"/>
              </a:defRPr>
            </a:lvl1pPr>
          </a:lstStyle>
          <a:p>
            <a:fld id="{91291E1F-E7F5-4FB8-897D-5B8711B58C29}" type="slidenum">
              <a:rPr lang="en-US" smtClean="0"/>
              <a:t>‹#›</a:t>
            </a:fld>
            <a:endParaRPr lang="en-US"/>
          </a:p>
        </p:txBody>
      </p:sp>
      <p:sp>
        <p:nvSpPr>
          <p:cNvPr id="21"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2" name="TextBox 21"/>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
        <p:nvSpPr>
          <p:cNvPr id="19" name="Rectangle 18">
            <a:extLst>
              <a:ext uri="{FF2B5EF4-FFF2-40B4-BE49-F238E27FC236}">
                <a16:creationId xmlns:a16="http://schemas.microsoft.com/office/drawing/2014/main" id="{FFEDFC34-3225-4040-A1B2-17C11F70E635}"/>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0170C8F1-4229-46CE-98D3-397EE934DC6D}"/>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A0620A45-762C-4240-BA35-4CA930079453}"/>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78D36D27-1222-4B34-A720-566C56D612AC}"/>
              </a:ext>
            </a:extLst>
          </p:cNvPr>
          <p:cNvGrpSpPr/>
          <p:nvPr/>
        </p:nvGrpSpPr>
        <p:grpSpPr>
          <a:xfrm>
            <a:off x="7261616" y="6394428"/>
            <a:ext cx="4927224" cy="457200"/>
            <a:chOff x="7273637" y="5749637"/>
            <a:chExt cx="1880003" cy="364886"/>
          </a:xfrm>
        </p:grpSpPr>
        <p:sp>
          <p:nvSpPr>
            <p:cNvPr id="25" name="Rectangle 24">
              <a:extLst>
                <a:ext uri="{FF2B5EF4-FFF2-40B4-BE49-F238E27FC236}">
                  <a16:creationId xmlns:a16="http://schemas.microsoft.com/office/drawing/2014/main" id="{BA345A50-571B-4D4F-B563-1675E72C4538}"/>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DBE9F39D-3E76-441A-A518-A03D38FF4000}"/>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Footer Placeholder 4">
            <a:extLst>
              <a:ext uri="{FF2B5EF4-FFF2-40B4-BE49-F238E27FC236}">
                <a16:creationId xmlns:a16="http://schemas.microsoft.com/office/drawing/2014/main" id="{95E4AAC2-E689-4A68-97D3-476E5557BB73}"/>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8" name="TextBox 27">
            <a:extLst>
              <a:ext uri="{FF2B5EF4-FFF2-40B4-BE49-F238E27FC236}">
                <a16:creationId xmlns:a16="http://schemas.microsoft.com/office/drawing/2014/main" id="{9738FE40-9F25-479F-ADA9-E5CE8F3F52FF}"/>
              </a:ext>
            </a:extLst>
          </p:cNvPr>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Tree>
    <p:extLst>
      <p:ext uri="{BB962C8B-B14F-4D97-AF65-F5344CB8AC3E}">
        <p14:creationId xmlns:p14="http://schemas.microsoft.com/office/powerpoint/2010/main" val="3940683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latin typeface="Century Gothic" panose="020B0502020202020204" pitchFamily="34" charset="0"/>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b="1">
                <a:latin typeface="Century Gothic" panose="020B0502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latin typeface="Century Gothic" panose="020B0502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9900458" y="6459785"/>
            <a:ext cx="1312025" cy="365125"/>
          </a:xfrm>
          <a:prstGeom prst="rect">
            <a:avLst/>
          </a:prstGeom>
        </p:spPr>
        <p:txBody>
          <a:bodyPr/>
          <a:lstStyle/>
          <a:p>
            <a:fld id="{91291E1F-E7F5-4FB8-897D-5B8711B58C29}" type="slidenum">
              <a:rPr lang="en-US" smtClean="0"/>
              <a:t>‹#›</a:t>
            </a:fld>
            <a:endParaRPr lang="en-US"/>
          </a:p>
        </p:txBody>
      </p:sp>
      <p:sp>
        <p:nvSpPr>
          <p:cNvPr id="10" name="Rectangle 9"/>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Date Placeholder 3"/>
          <p:cNvSpPr>
            <a:spLocks noGrp="1"/>
          </p:cNvSpPr>
          <p:nvPr>
            <p:ph type="dt" sz="half" idx="13"/>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13"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4" name="Rectangle 13"/>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p:cNvGrpSpPr/>
          <p:nvPr/>
        </p:nvGrpSpPr>
        <p:grpSpPr>
          <a:xfrm>
            <a:off x="7261616" y="6394428"/>
            <a:ext cx="4927224" cy="457200"/>
            <a:chOff x="7273637" y="5749637"/>
            <a:chExt cx="1880003" cy="364886"/>
          </a:xfrm>
        </p:grpSpPr>
        <p:sp>
          <p:nvSpPr>
            <p:cNvPr id="16" name="Rectangle 15"/>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Slide Number Placeholder 5"/>
          <p:cNvSpPr txBox="1">
            <a:spLocks/>
          </p:cNvSpPr>
          <p:nvPr/>
        </p:nvSpPr>
        <p:spPr>
          <a:xfrm>
            <a:off x="9900458" y="645978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rgbClr val="FFFFFF"/>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a:t>
            </a:fld>
            <a:endParaRPr lang="en-US"/>
          </a:p>
        </p:txBody>
      </p:sp>
      <p:sp>
        <p:nvSpPr>
          <p:cNvPr id="21"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19" name="Rectangle 18">
            <a:extLst>
              <a:ext uri="{FF2B5EF4-FFF2-40B4-BE49-F238E27FC236}">
                <a16:creationId xmlns:a16="http://schemas.microsoft.com/office/drawing/2014/main" id="{895225B3-DEE1-42D7-8D3F-32A9084742F0}"/>
              </a:ext>
            </a:extLst>
          </p:cNvPr>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B4306D3C-D3CB-44FE-B91F-8EB93D81C8B1}"/>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a:extLst>
              <a:ext uri="{FF2B5EF4-FFF2-40B4-BE49-F238E27FC236}">
                <a16:creationId xmlns:a16="http://schemas.microsoft.com/office/drawing/2014/main" id="{B24F9B6C-D717-4BF8-B78E-D1118C7563E7}"/>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a:extLst>
              <a:ext uri="{FF2B5EF4-FFF2-40B4-BE49-F238E27FC236}">
                <a16:creationId xmlns:a16="http://schemas.microsoft.com/office/drawing/2014/main" id="{BDCB7599-A43E-44E5-ABA0-DFA92651C12A}"/>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8D6CDD30-DE99-48CC-9059-D282E572BCF9}"/>
              </a:ext>
            </a:extLst>
          </p:cNvPr>
          <p:cNvGrpSpPr/>
          <p:nvPr/>
        </p:nvGrpSpPr>
        <p:grpSpPr>
          <a:xfrm>
            <a:off x="7261616" y="6394428"/>
            <a:ext cx="4927224" cy="457200"/>
            <a:chOff x="7273637" y="5749637"/>
            <a:chExt cx="1880003" cy="364886"/>
          </a:xfrm>
        </p:grpSpPr>
        <p:sp>
          <p:nvSpPr>
            <p:cNvPr id="25" name="Rectangle 24">
              <a:extLst>
                <a:ext uri="{FF2B5EF4-FFF2-40B4-BE49-F238E27FC236}">
                  <a16:creationId xmlns:a16="http://schemas.microsoft.com/office/drawing/2014/main" id="{D4C3829E-BEB9-408B-8A8C-6B42E1AA0F19}"/>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5527CB4-0A83-4493-BDD3-C72281B3E465}"/>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Slide Number Placeholder 5">
            <a:extLst>
              <a:ext uri="{FF2B5EF4-FFF2-40B4-BE49-F238E27FC236}">
                <a16:creationId xmlns:a16="http://schemas.microsoft.com/office/drawing/2014/main" id="{CC41EB79-7118-4052-9DF2-A947058ABC5C}"/>
              </a:ext>
            </a:extLst>
          </p:cNvPr>
          <p:cNvSpPr txBox="1">
            <a:spLocks/>
          </p:cNvSpPr>
          <p:nvPr/>
        </p:nvSpPr>
        <p:spPr>
          <a:xfrm>
            <a:off x="9900458" y="6459785"/>
            <a:ext cx="1312025" cy="365125"/>
          </a:xfrm>
          <a:prstGeom prst="rect">
            <a:avLst/>
          </a:prstGeom>
        </p:spPr>
        <p:txBody>
          <a:bodyPr vert="horz" lIns="91440" tIns="45720" rIns="91440" bIns="45720" rtlCol="0" anchor="ctr"/>
          <a:lstStyle>
            <a:defPPr>
              <a:defRPr lang="en-US"/>
            </a:defPPr>
            <a:lvl1pPr marL="0" algn="r" defTabSz="457200" rtl="0" eaLnBrk="1" latinLnBrk="0" hangingPunct="1">
              <a:defRPr sz="1100" kern="1200">
                <a:solidFill>
                  <a:srgbClr val="FFFFFF"/>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FAB73BC-B049-4115-A692-8D63A059BFB8}" type="slidenum">
              <a:rPr lang="en-US" smtClean="0"/>
              <a:pPr/>
              <a:t>‹#›</a:t>
            </a:fld>
            <a:endParaRPr lang="en-US"/>
          </a:p>
        </p:txBody>
      </p:sp>
      <p:sp>
        <p:nvSpPr>
          <p:cNvPr id="28" name="Footer Placeholder 4">
            <a:extLst>
              <a:ext uri="{FF2B5EF4-FFF2-40B4-BE49-F238E27FC236}">
                <a16:creationId xmlns:a16="http://schemas.microsoft.com/office/drawing/2014/main" id="{AB710164-A2C4-44B8-BB5E-3CE3F92E2AD3}"/>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Tree>
    <p:extLst>
      <p:ext uri="{BB962C8B-B14F-4D97-AF65-F5344CB8AC3E}">
        <p14:creationId xmlns:p14="http://schemas.microsoft.com/office/powerpoint/2010/main" val="32079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2D4516D-7760-447F-8611-81A22B869F92}" type="datetimeFigureOut">
              <a:rPr lang="en-US" smtClean="0"/>
              <a:t>1/28/2020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15" name="Rectangle 14"/>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7261616" y="6394428"/>
            <a:ext cx="4927224" cy="457200"/>
            <a:chOff x="7273637" y="5749637"/>
            <a:chExt cx="1880003" cy="364886"/>
          </a:xfrm>
        </p:grpSpPr>
        <p:sp>
          <p:nvSpPr>
            <p:cNvPr id="17" name="Rectangle 16"/>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Footer Placeholder 4"/>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8" name="TextBox 7"/>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
        <p:nvSpPr>
          <p:cNvPr id="14" name="Rectangle 13">
            <a:extLst>
              <a:ext uri="{FF2B5EF4-FFF2-40B4-BE49-F238E27FC236}">
                <a16:creationId xmlns:a16="http://schemas.microsoft.com/office/drawing/2014/main" id="{6632BA39-A0D9-44E7-95EC-49CDE1C0E22C}"/>
              </a:ext>
            </a:extLst>
          </p:cNvPr>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a:extLst>
              <a:ext uri="{FF2B5EF4-FFF2-40B4-BE49-F238E27FC236}">
                <a16:creationId xmlns:a16="http://schemas.microsoft.com/office/drawing/2014/main" id="{68C4409B-9CF0-4DCD-A14E-5BF7947FC04B}"/>
              </a:ext>
            </a:extLst>
          </p:cNvPr>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a:extLst>
              <a:ext uri="{FF2B5EF4-FFF2-40B4-BE49-F238E27FC236}">
                <a16:creationId xmlns:a16="http://schemas.microsoft.com/office/drawing/2014/main" id="{030C7B9F-E53C-42D3-96A8-075BCF6125BA}"/>
              </a:ext>
            </a:extLst>
          </p:cNvPr>
          <p:cNvSpPr/>
          <p:nvPr/>
        </p:nvSpPr>
        <p:spPr>
          <a:xfrm>
            <a:off x="0" y="6394428"/>
            <a:ext cx="9141619" cy="457200"/>
          </a:xfrm>
          <a:prstGeom prst="rect">
            <a:avLst/>
          </a:prstGeom>
          <a:solidFill>
            <a:srgbClr val="FCCE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4248CB04-899C-4E4F-8C2C-57FD049FA252}"/>
              </a:ext>
            </a:extLst>
          </p:cNvPr>
          <p:cNvGrpSpPr/>
          <p:nvPr/>
        </p:nvGrpSpPr>
        <p:grpSpPr>
          <a:xfrm>
            <a:off x="7261616" y="6394428"/>
            <a:ext cx="4927224" cy="457200"/>
            <a:chOff x="7273637" y="5749637"/>
            <a:chExt cx="1880003" cy="364886"/>
          </a:xfrm>
        </p:grpSpPr>
        <p:sp>
          <p:nvSpPr>
            <p:cNvPr id="23" name="Rectangle 22">
              <a:extLst>
                <a:ext uri="{FF2B5EF4-FFF2-40B4-BE49-F238E27FC236}">
                  <a16:creationId xmlns:a16="http://schemas.microsoft.com/office/drawing/2014/main" id="{990A43F0-5CD0-4617-A2DC-B591F44750BA}"/>
                </a:ext>
              </a:extLst>
            </p:cNvPr>
            <p:cNvSpPr/>
            <p:nvPr userDrawn="1"/>
          </p:nvSpPr>
          <p:spPr>
            <a:xfrm>
              <a:off x="7273637" y="5749638"/>
              <a:ext cx="665107" cy="364885"/>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6DCC13DC-3089-4437-AEEA-688D07DE369F}"/>
                </a:ext>
              </a:extLst>
            </p:cNvPr>
            <p:cNvSpPr/>
            <p:nvPr userDrawn="1"/>
          </p:nvSpPr>
          <p:spPr>
            <a:xfrm>
              <a:off x="7733885" y="5749637"/>
              <a:ext cx="1419755" cy="36488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Footer Placeholder 4">
            <a:extLst>
              <a:ext uri="{FF2B5EF4-FFF2-40B4-BE49-F238E27FC236}">
                <a16:creationId xmlns:a16="http://schemas.microsoft.com/office/drawing/2014/main" id="{7498B7B6-D702-4DD8-A54C-6D692757B4F3}"/>
              </a:ext>
            </a:extLst>
          </p:cNvPr>
          <p:cNvSpPr txBox="1">
            <a:spLocks/>
          </p:cNvSpPr>
          <p:nvPr/>
        </p:nvSpPr>
        <p:spPr>
          <a:xfrm>
            <a:off x="755285" y="6459785"/>
            <a:ext cx="5788311" cy="365125"/>
          </a:xfrm>
          <a:prstGeom prst="rect">
            <a:avLst/>
          </a:prstGeom>
        </p:spPr>
        <p:txBody>
          <a:bodyPr anchor="ctr"/>
          <a:lstStyle>
            <a:defPPr>
              <a:defRPr lang="en-US"/>
            </a:defPPr>
            <a:lvl1pPr marL="0" algn="l" defTabSz="457200" rtl="0" eaLnBrk="1" latinLnBrk="0" hangingPunct="1">
              <a:defRPr sz="1000" kern="1200">
                <a:solidFill>
                  <a:schemeClr val="tx2"/>
                </a:solidFill>
                <a:latin typeface="Franklin Gothic Demi" panose="020B0703020102020204" pitchFamily="34" charset="0"/>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a:t>Metropolitan Energy Center  ●  </a:t>
            </a:r>
            <a:r>
              <a:rPr lang="en-US" sz="1100" i="1"/>
              <a:t>transforming energy use in America’s Heartland since 1983</a:t>
            </a:r>
          </a:p>
        </p:txBody>
      </p:sp>
      <p:sp>
        <p:nvSpPr>
          <p:cNvPr id="26" name="TextBox 25">
            <a:extLst>
              <a:ext uri="{FF2B5EF4-FFF2-40B4-BE49-F238E27FC236}">
                <a16:creationId xmlns:a16="http://schemas.microsoft.com/office/drawing/2014/main" id="{877706A4-64E3-4D33-AD0B-729FE7619C2B}"/>
              </a:ext>
            </a:extLst>
          </p:cNvPr>
          <p:cNvSpPr txBox="1"/>
          <p:nvPr/>
        </p:nvSpPr>
        <p:spPr>
          <a:xfrm>
            <a:off x="10437223" y="6459785"/>
            <a:ext cx="1463040" cy="369332"/>
          </a:xfrm>
          <a:prstGeom prst="rect">
            <a:avLst/>
          </a:prstGeom>
          <a:noFill/>
        </p:spPr>
        <p:txBody>
          <a:bodyPr wrap="square" rtlCol="0" anchor="ctr">
            <a:spAutoFit/>
          </a:bodyPr>
          <a:lstStyle/>
          <a:p>
            <a:fld id="{8484E742-90EB-4945-99D5-59A251EBD759}" type="slidenum">
              <a:rPr lang="en-US" smtClean="0">
                <a:solidFill>
                  <a:schemeClr val="tx2"/>
                </a:solidFill>
              </a:rPr>
              <a:t>‹#›</a:t>
            </a:fld>
            <a:endParaRPr lang="en-US">
              <a:solidFill>
                <a:schemeClr val="tx2"/>
              </a:solidFill>
            </a:endParaRPr>
          </a:p>
        </p:txBody>
      </p:sp>
    </p:spTree>
    <p:extLst>
      <p:ext uri="{BB962C8B-B14F-4D97-AF65-F5344CB8AC3E}">
        <p14:creationId xmlns:p14="http://schemas.microsoft.com/office/powerpoint/2010/main" val="2749547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Franklin Gothic Demi" panose="020B0703020102020204" pitchFamily="34" charset="0"/>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Franklin Gothic Demi" panose="020B0703020102020204" pitchFamily="34"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Book Antiqua" panose="02040602050305030304"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Book Antiqua" panose="02040602050305030304"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Book Antiqua" panose="02040602050305030304"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Book Antiqua" panose="02040602050305030304"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epa.gov/cleandiesel/clean-diesel-national-grants#rf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troenergy.org/clean-diesel-rf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epa.gov/sites/production/files/2019-12/documents/2020-dera-national-grants-competition-final-amend-12-27-2019.pdf" TargetMode="External"/><Relationship Id="rId2" Type="http://schemas.openxmlformats.org/officeDocument/2006/relationships/hyperlink" Target="https://www.epa.gov/grants/2020-dera-national-grants-competition" TargetMode="External"/><Relationship Id="rId1" Type="http://schemas.openxmlformats.org/officeDocument/2006/relationships/slideLayout" Target="../slideLayouts/slideLayout2.xml"/><Relationship Id="rId5" Type="http://schemas.openxmlformats.org/officeDocument/2006/relationships/hyperlink" Target="https://www.epa.gov/cleandiesel/clean-diesel-national-grants#faq" TargetMode="External"/><Relationship Id="rId4" Type="http://schemas.openxmlformats.org/officeDocument/2006/relationships/hyperlink" Target="https://www.epa.gov/sites/production/files/2019-12/documents/fy20-dera-qa.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david@metroenergy.org" TargetMode="External"/><Relationship Id="rId2" Type="http://schemas.openxmlformats.org/officeDocument/2006/relationships/hyperlink" Target="https://metroenergy.org/clean-diesel-rfa/" TargetMode="External"/><Relationship Id="rId1" Type="http://schemas.openxmlformats.org/officeDocument/2006/relationships/slideLayout" Target="../slideLayouts/slideLayout2.xml"/><Relationship Id="rId4" Type="http://schemas.openxmlformats.org/officeDocument/2006/relationships/hyperlink" Target="mailto:Jeff@metroenergy.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792A7-D320-4CE5-9491-8BFF44298BCF}"/>
              </a:ext>
            </a:extLst>
          </p:cNvPr>
          <p:cNvSpPr>
            <a:spLocks noGrp="1"/>
          </p:cNvSpPr>
          <p:nvPr>
            <p:ph type="ctrTitle"/>
          </p:nvPr>
        </p:nvSpPr>
        <p:spPr/>
        <p:txBody>
          <a:bodyPr>
            <a:noAutofit/>
          </a:bodyPr>
          <a:lstStyle/>
          <a:p>
            <a:r>
              <a:rPr lang="en-US" sz="5400" dirty="0"/>
              <a:t>DERA 2020</a:t>
            </a:r>
            <a:br>
              <a:rPr lang="en-US" sz="5400" dirty="0"/>
            </a:br>
            <a:r>
              <a:rPr lang="en-US" sz="5400" dirty="0"/>
              <a:t>Pre-Proposal Webinar</a:t>
            </a:r>
          </a:p>
        </p:txBody>
      </p:sp>
      <p:sp>
        <p:nvSpPr>
          <p:cNvPr id="3" name="Subtitle 2">
            <a:extLst>
              <a:ext uri="{FF2B5EF4-FFF2-40B4-BE49-F238E27FC236}">
                <a16:creationId xmlns:a16="http://schemas.microsoft.com/office/drawing/2014/main" id="{652B7931-8F8F-4E96-B8C5-7734D993FF39}"/>
              </a:ext>
            </a:extLst>
          </p:cNvPr>
          <p:cNvSpPr>
            <a:spLocks noGrp="1"/>
          </p:cNvSpPr>
          <p:nvPr>
            <p:ph type="subTitle" idx="1"/>
          </p:nvPr>
        </p:nvSpPr>
        <p:spPr/>
        <p:txBody>
          <a:bodyPr>
            <a:normAutofit fontScale="85000" lnSpcReduction="20000"/>
          </a:bodyPr>
          <a:lstStyle/>
          <a:p>
            <a:r>
              <a:rPr lang="en-US" dirty="0"/>
              <a:t>for MEC partnering opportunities</a:t>
            </a:r>
          </a:p>
          <a:p>
            <a:r>
              <a:rPr lang="en-US" i="1" dirty="0"/>
              <a:t>January 28, 2020</a:t>
            </a:r>
          </a:p>
          <a:p>
            <a:r>
              <a:rPr lang="en-US" i="1" dirty="0"/>
              <a:t>11:30 a.m. CST</a:t>
            </a:r>
          </a:p>
        </p:txBody>
      </p:sp>
    </p:spTree>
    <p:extLst>
      <p:ext uri="{BB962C8B-B14F-4D97-AF65-F5344CB8AC3E}">
        <p14:creationId xmlns:p14="http://schemas.microsoft.com/office/powerpoint/2010/main" val="3404208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061FA-5411-4F0B-9C7C-27730B0492B3}"/>
              </a:ext>
            </a:extLst>
          </p:cNvPr>
          <p:cNvSpPr>
            <a:spLocks noGrp="1"/>
          </p:cNvSpPr>
          <p:nvPr>
            <p:ph type="title"/>
          </p:nvPr>
        </p:nvSpPr>
        <p:spPr>
          <a:xfrm>
            <a:off x="448235" y="365125"/>
            <a:ext cx="11322424" cy="979581"/>
          </a:xfrm>
        </p:spPr>
        <p:txBody>
          <a:bodyPr>
            <a:normAutofit fontScale="90000"/>
          </a:bodyPr>
          <a:lstStyle/>
          <a:p>
            <a:pPr algn="ctr"/>
            <a:r>
              <a:rPr lang="en-US" b="1" u="sng" dirty="0"/>
              <a:t>Ownership, Usage &amp; Remaining Useful Life 2</a:t>
            </a:r>
            <a:endParaRPr lang="en-US" u="sng" dirty="0"/>
          </a:p>
        </p:txBody>
      </p:sp>
      <p:sp>
        <p:nvSpPr>
          <p:cNvPr id="3" name="Content Placeholder 2">
            <a:extLst>
              <a:ext uri="{FF2B5EF4-FFF2-40B4-BE49-F238E27FC236}">
                <a16:creationId xmlns:a16="http://schemas.microsoft.com/office/drawing/2014/main" id="{ACE5D2DC-337F-4C04-BC2E-FD2605FB380F}"/>
              </a:ext>
            </a:extLst>
          </p:cNvPr>
          <p:cNvSpPr>
            <a:spLocks noGrp="1"/>
          </p:cNvSpPr>
          <p:nvPr>
            <p:ph idx="1"/>
          </p:nvPr>
        </p:nvSpPr>
        <p:spPr>
          <a:xfrm>
            <a:off x="851647" y="1253331"/>
            <a:ext cx="10515600" cy="4351338"/>
          </a:xfrm>
        </p:spPr>
        <p:txBody>
          <a:bodyPr>
            <a:normAutofit/>
          </a:bodyPr>
          <a:lstStyle/>
          <a:p>
            <a:pPr marL="0" indent="0" algn="just">
              <a:buNone/>
            </a:pPr>
            <a:endParaRPr lang="en-US" dirty="0"/>
          </a:p>
          <a:p>
            <a:pPr algn="just">
              <a:buFont typeface="Wingdings" panose="05000000000000000000" pitchFamily="2" charset="2"/>
              <a:buChar char="v"/>
            </a:pPr>
            <a:r>
              <a:rPr lang="en-US" dirty="0"/>
              <a:t>Documentation Requirements: Participating fleet owners must attest to the ownership, usage, and remaining life requirements in a signed eligibility statement. </a:t>
            </a:r>
          </a:p>
          <a:p>
            <a:pPr algn="just">
              <a:buFont typeface="Wingdings" panose="05000000000000000000" pitchFamily="2" charset="2"/>
              <a:buChar char="v"/>
            </a:pPr>
            <a:r>
              <a:rPr lang="en-US" dirty="0"/>
              <a:t>This documentation is not required at the time of application submittal to EPA but is required as part of programmatic reporting to verify the eligible use of grant funds. </a:t>
            </a:r>
          </a:p>
          <a:p>
            <a:pPr algn="just">
              <a:buFont typeface="Wingdings" panose="05000000000000000000" pitchFamily="2" charset="2"/>
              <a:buChar char="v"/>
            </a:pPr>
            <a:r>
              <a:rPr lang="en-US" dirty="0"/>
              <a:t>A sample eligibility statement may be found at: </a:t>
            </a:r>
          </a:p>
          <a:p>
            <a:pPr marL="0" indent="0" algn="just">
              <a:buNone/>
            </a:pPr>
            <a:r>
              <a:rPr lang="en-US" dirty="0"/>
              <a:t>	</a:t>
            </a:r>
            <a:r>
              <a:rPr lang="en-US" dirty="0">
                <a:hlinkClick r:id="rId2"/>
              </a:rPr>
              <a:t>www.epa.gov/cleandiesel/clean-diesel-national-grants#rfa</a:t>
            </a:r>
            <a:endParaRPr lang="en-US" dirty="0"/>
          </a:p>
          <a:p>
            <a:pPr marL="0" indent="0" algn="just">
              <a:buNone/>
            </a:pPr>
            <a:r>
              <a:rPr lang="en-US" dirty="0"/>
              <a:t>	(Under “Supporting Information For RFA”)</a:t>
            </a:r>
          </a:p>
          <a:p>
            <a:endParaRPr lang="en-US" dirty="0"/>
          </a:p>
        </p:txBody>
      </p:sp>
    </p:spTree>
    <p:extLst>
      <p:ext uri="{BB962C8B-B14F-4D97-AF65-F5344CB8AC3E}">
        <p14:creationId xmlns:p14="http://schemas.microsoft.com/office/powerpoint/2010/main" val="1707656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0FB3A-DA82-4951-A0FB-128514F81145}"/>
              </a:ext>
            </a:extLst>
          </p:cNvPr>
          <p:cNvSpPr>
            <a:spLocks noGrp="1"/>
          </p:cNvSpPr>
          <p:nvPr>
            <p:ph type="title"/>
          </p:nvPr>
        </p:nvSpPr>
        <p:spPr>
          <a:xfrm>
            <a:off x="1097280" y="191353"/>
            <a:ext cx="10058400" cy="1450757"/>
          </a:xfrm>
        </p:spPr>
        <p:txBody>
          <a:bodyPr/>
          <a:lstStyle/>
          <a:p>
            <a:pPr algn="ctr"/>
            <a:r>
              <a:rPr lang="en-US" b="1" u="sng" dirty="0"/>
              <a:t>Funding Restrictions</a:t>
            </a:r>
          </a:p>
        </p:txBody>
      </p:sp>
      <p:sp>
        <p:nvSpPr>
          <p:cNvPr id="3" name="Content Placeholder 2">
            <a:extLst>
              <a:ext uri="{FF2B5EF4-FFF2-40B4-BE49-F238E27FC236}">
                <a16:creationId xmlns:a16="http://schemas.microsoft.com/office/drawing/2014/main" id="{CC95F81A-DD2E-46BF-9A27-A57520EFD2DF}"/>
              </a:ext>
            </a:extLst>
          </p:cNvPr>
          <p:cNvSpPr>
            <a:spLocks noGrp="1"/>
          </p:cNvSpPr>
          <p:nvPr>
            <p:ph idx="1"/>
          </p:nvPr>
        </p:nvSpPr>
        <p:spPr>
          <a:xfrm>
            <a:off x="838200" y="1362634"/>
            <a:ext cx="10515600" cy="5369859"/>
          </a:xfrm>
        </p:spPr>
        <p:txBody>
          <a:bodyPr>
            <a:normAutofit/>
          </a:bodyPr>
          <a:lstStyle/>
          <a:p>
            <a:pPr marL="0" indent="0" algn="just">
              <a:buNone/>
            </a:pPr>
            <a:endParaRPr lang="en-US" dirty="0"/>
          </a:p>
          <a:p>
            <a:pPr marL="0" indent="0" algn="just">
              <a:buNone/>
            </a:pPr>
            <a:r>
              <a:rPr lang="en-US" dirty="0"/>
              <a:t>DERA Funds </a:t>
            </a:r>
            <a:r>
              <a:rPr lang="en-US" b="1" dirty="0"/>
              <a:t>cannot</a:t>
            </a:r>
            <a:r>
              <a:rPr lang="en-US" dirty="0"/>
              <a:t> be used for the following activities, as defined in Section III D of the RFA:</a:t>
            </a:r>
          </a:p>
          <a:p>
            <a:pPr algn="just">
              <a:buFont typeface="Wingdings" panose="05000000000000000000" pitchFamily="2" charset="2"/>
              <a:buChar char="v"/>
            </a:pPr>
            <a:r>
              <a:rPr lang="en-US" dirty="0"/>
              <a:t>Federal Matching Funds</a:t>
            </a:r>
          </a:p>
          <a:p>
            <a:pPr algn="just">
              <a:buFont typeface="Wingdings" panose="05000000000000000000" pitchFamily="2" charset="2"/>
              <a:buChar char="v"/>
            </a:pPr>
            <a:r>
              <a:rPr lang="en-US" dirty="0"/>
              <a:t>Expenses incurred prior to the project period</a:t>
            </a:r>
          </a:p>
          <a:p>
            <a:pPr algn="just">
              <a:buFont typeface="Wingdings" panose="05000000000000000000" pitchFamily="2" charset="2"/>
              <a:buChar char="v"/>
            </a:pPr>
            <a:r>
              <a:rPr lang="en-US" dirty="0"/>
              <a:t>Emissions testing</a:t>
            </a:r>
          </a:p>
          <a:p>
            <a:pPr algn="just">
              <a:buFont typeface="Wingdings" panose="05000000000000000000" pitchFamily="2" charset="2"/>
              <a:buChar char="v"/>
            </a:pPr>
            <a:r>
              <a:rPr lang="en-US" dirty="0"/>
              <a:t>Fueling infrastructure</a:t>
            </a:r>
          </a:p>
          <a:p>
            <a:pPr algn="just">
              <a:buFont typeface="Wingdings" panose="05000000000000000000" pitchFamily="2" charset="2"/>
              <a:buChar char="v"/>
            </a:pPr>
            <a:r>
              <a:rPr lang="en-US" dirty="0"/>
              <a:t>Federally mandated measures</a:t>
            </a:r>
          </a:p>
          <a:p>
            <a:pPr algn="just">
              <a:buFont typeface="Wingdings" panose="05000000000000000000" pitchFamily="2" charset="2"/>
              <a:buChar char="v"/>
            </a:pPr>
            <a:r>
              <a:rPr lang="en-US" dirty="0"/>
              <a:t>Leasing</a:t>
            </a:r>
          </a:p>
          <a:p>
            <a:pPr algn="just">
              <a:buFont typeface="Wingdings" panose="05000000000000000000" pitchFamily="2" charset="2"/>
              <a:buChar char="v"/>
            </a:pPr>
            <a:r>
              <a:rPr lang="en-US" dirty="0"/>
              <a:t>Fleet Expansion</a:t>
            </a:r>
          </a:p>
          <a:p>
            <a:pPr algn="just">
              <a:buFont typeface="Wingdings" panose="05000000000000000000" pitchFamily="2" charset="2"/>
              <a:buChar char="v"/>
            </a:pPr>
            <a:r>
              <a:rPr lang="en-US" dirty="0"/>
              <a:t>Replacement retrofit technologies</a:t>
            </a:r>
          </a:p>
          <a:p>
            <a:pPr marL="0" indent="0" algn="just">
              <a:buNone/>
            </a:pPr>
            <a:endParaRPr lang="en-US" dirty="0"/>
          </a:p>
        </p:txBody>
      </p:sp>
    </p:spTree>
    <p:extLst>
      <p:ext uri="{BB962C8B-B14F-4D97-AF65-F5344CB8AC3E}">
        <p14:creationId xmlns:p14="http://schemas.microsoft.com/office/powerpoint/2010/main" val="3802053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460CF-CED4-42C7-81E8-914F0D606870}"/>
              </a:ext>
            </a:extLst>
          </p:cNvPr>
          <p:cNvSpPr>
            <a:spLocks noGrp="1"/>
          </p:cNvSpPr>
          <p:nvPr>
            <p:ph type="title"/>
          </p:nvPr>
        </p:nvSpPr>
        <p:spPr>
          <a:xfrm>
            <a:off x="1097280" y="67528"/>
            <a:ext cx="10058400" cy="1450757"/>
          </a:xfrm>
        </p:spPr>
        <p:txBody>
          <a:bodyPr/>
          <a:lstStyle/>
          <a:p>
            <a:pPr algn="ctr"/>
            <a:r>
              <a:rPr lang="en-US" b="1" u="sng" dirty="0"/>
              <a:t>What We Need From Subrecipients</a:t>
            </a:r>
          </a:p>
        </p:txBody>
      </p:sp>
      <p:sp>
        <p:nvSpPr>
          <p:cNvPr id="3" name="Content Placeholder 2">
            <a:extLst>
              <a:ext uri="{FF2B5EF4-FFF2-40B4-BE49-F238E27FC236}">
                <a16:creationId xmlns:a16="http://schemas.microsoft.com/office/drawing/2014/main" id="{0A7FEC09-98E8-4857-A42D-3C8AF86EE713}"/>
              </a:ext>
            </a:extLst>
          </p:cNvPr>
          <p:cNvSpPr>
            <a:spLocks noGrp="1"/>
          </p:cNvSpPr>
          <p:nvPr>
            <p:ph idx="1"/>
          </p:nvPr>
        </p:nvSpPr>
        <p:spPr/>
        <p:txBody>
          <a:bodyPr/>
          <a:lstStyle/>
          <a:p>
            <a:pPr marL="0" indent="0">
              <a:buNone/>
            </a:pPr>
            <a:r>
              <a:rPr lang="en-US" dirty="0"/>
              <a:t>See </a:t>
            </a:r>
            <a:r>
              <a:rPr lang="en-US" dirty="0">
                <a:hlinkClick r:id="rId2">
                  <a:extLst>
                    <a:ext uri="{A12FA001-AC4F-418D-AE19-62706E023703}">
                      <ahyp:hlinkClr xmlns:ahyp="http://schemas.microsoft.com/office/drawing/2018/hyperlinkcolor" val="tx"/>
                    </a:ext>
                  </a:extLst>
                </a:hlinkClick>
              </a:rPr>
              <a:t>https://metroenergy.org/</a:t>
            </a:r>
            <a:r>
              <a:rPr lang="en-US" dirty="0">
                <a:solidFill>
                  <a:schemeClr val="tx1"/>
                </a:solidFill>
                <a:hlinkClick r:id="rId2">
                  <a:extLst>
                    <a:ext uri="{A12FA001-AC4F-418D-AE19-62706E023703}">
                      <ahyp:hlinkClr xmlns:ahyp="http://schemas.microsoft.com/office/drawing/2018/hyperlinkcolor" val="tx"/>
                    </a:ext>
                  </a:extLst>
                </a:hlinkClick>
              </a:rPr>
              <a:t>clean-diesel-rfa</a:t>
            </a:r>
            <a:r>
              <a:rPr lang="en-US" dirty="0">
                <a:hlinkClick r:id="rId2">
                  <a:extLst>
                    <a:ext uri="{A12FA001-AC4F-418D-AE19-62706E023703}">
                      <ahyp:hlinkClr xmlns:ahyp="http://schemas.microsoft.com/office/drawing/2018/hyperlinkcolor" val="tx"/>
                    </a:ext>
                  </a:extLst>
                </a:hlinkClick>
              </a:rPr>
              <a:t>/</a:t>
            </a:r>
            <a:r>
              <a:rPr lang="en-US" dirty="0"/>
              <a:t> for download links.</a:t>
            </a:r>
          </a:p>
          <a:p>
            <a:pPr marL="0" indent="0">
              <a:buNone/>
            </a:pPr>
            <a:endParaRPr lang="en-US" dirty="0"/>
          </a:p>
          <a:p>
            <a:pPr>
              <a:buFont typeface="Wingdings" panose="05000000000000000000" pitchFamily="2" charset="2"/>
              <a:buChar char="ü"/>
            </a:pPr>
            <a:r>
              <a:rPr lang="en-US" dirty="0"/>
              <a:t>Applicant Fleet Narrative (Word Doc)</a:t>
            </a:r>
          </a:p>
          <a:p>
            <a:pPr>
              <a:buFont typeface="Wingdings" panose="05000000000000000000" pitchFamily="2" charset="2"/>
              <a:buChar char="ü"/>
            </a:pPr>
            <a:r>
              <a:rPr lang="en-US" dirty="0"/>
              <a:t>Applicant Fleet Worksheet (Excel Doc)</a:t>
            </a:r>
          </a:p>
          <a:p>
            <a:pPr>
              <a:buFont typeface="Wingdings" panose="05000000000000000000" pitchFamily="2" charset="2"/>
              <a:buChar char="ü"/>
            </a:pPr>
            <a:r>
              <a:rPr lang="en-US" dirty="0"/>
              <a:t>Cost-sharing Commitment Letter </a:t>
            </a:r>
          </a:p>
          <a:p>
            <a:pPr lvl="1">
              <a:buFont typeface="Wingdings" panose="05000000000000000000" pitchFamily="2" charset="2"/>
              <a:buChar char="§"/>
            </a:pPr>
            <a:r>
              <a:rPr lang="en-US" dirty="0">
                <a:latin typeface="Franklin Gothic Book" panose="020B0503020102020204" pitchFamily="34" charset="0"/>
              </a:rPr>
              <a:t>A signed letter from the person within your organization with appropriate authority committing to cost-share requirements in the event the grant is awarded</a:t>
            </a:r>
          </a:p>
          <a:p>
            <a:pPr>
              <a:buFont typeface="Wingdings" panose="05000000000000000000" pitchFamily="2" charset="2"/>
              <a:buChar char="ü"/>
            </a:pPr>
            <a:r>
              <a:rPr lang="en-US" dirty="0"/>
              <a:t>Letters of support from any additional partners</a:t>
            </a:r>
          </a:p>
          <a:p>
            <a:pPr lvl="1">
              <a:buFont typeface="Wingdings" panose="05000000000000000000" pitchFamily="2" charset="2"/>
              <a:buChar char="§"/>
            </a:pPr>
            <a:r>
              <a:rPr lang="en-US" dirty="0">
                <a:latin typeface="Franklin Gothic Book" panose="020B0503020102020204" pitchFamily="34" charset="0"/>
              </a:rPr>
              <a:t>If funding is part of their support, a cost-share commitment letter is required instead.</a:t>
            </a:r>
            <a:endParaRPr lang="en-US" dirty="0"/>
          </a:p>
          <a:p>
            <a:endParaRPr lang="en-US" dirty="0"/>
          </a:p>
          <a:p>
            <a:endParaRPr lang="en-US" dirty="0"/>
          </a:p>
        </p:txBody>
      </p:sp>
    </p:spTree>
    <p:extLst>
      <p:ext uri="{BB962C8B-B14F-4D97-AF65-F5344CB8AC3E}">
        <p14:creationId xmlns:p14="http://schemas.microsoft.com/office/powerpoint/2010/main" val="1217707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98D53-6DA5-49B2-A750-CCF9066EE116}"/>
              </a:ext>
            </a:extLst>
          </p:cNvPr>
          <p:cNvSpPr>
            <a:spLocks noGrp="1"/>
          </p:cNvSpPr>
          <p:nvPr>
            <p:ph type="title"/>
          </p:nvPr>
        </p:nvSpPr>
        <p:spPr>
          <a:xfrm>
            <a:off x="1066800" y="-289267"/>
            <a:ext cx="10058400" cy="1450757"/>
          </a:xfrm>
        </p:spPr>
        <p:txBody>
          <a:bodyPr/>
          <a:lstStyle/>
          <a:p>
            <a:pPr algn="ctr"/>
            <a:r>
              <a:rPr lang="en-US" b="1" u="sng" dirty="0"/>
              <a:t>DETAILED GRANT INFORMATION</a:t>
            </a:r>
          </a:p>
        </p:txBody>
      </p:sp>
      <p:sp>
        <p:nvSpPr>
          <p:cNvPr id="3" name="Content Placeholder 2">
            <a:extLst>
              <a:ext uri="{FF2B5EF4-FFF2-40B4-BE49-F238E27FC236}">
                <a16:creationId xmlns:a16="http://schemas.microsoft.com/office/drawing/2014/main" id="{2E07B27C-EE98-45BA-A468-87E8D67BCB0F}"/>
              </a:ext>
            </a:extLst>
          </p:cNvPr>
          <p:cNvSpPr>
            <a:spLocks noGrp="1"/>
          </p:cNvSpPr>
          <p:nvPr>
            <p:ph idx="1"/>
          </p:nvPr>
        </p:nvSpPr>
        <p:spPr>
          <a:xfrm>
            <a:off x="838200" y="1447240"/>
            <a:ext cx="10515600" cy="3586399"/>
          </a:xfrm>
        </p:spPr>
        <p:txBody>
          <a:bodyPr>
            <a:normAutofit/>
          </a:bodyPr>
          <a:lstStyle/>
          <a:p>
            <a:pPr marL="0" indent="0" algn="just">
              <a:spcBef>
                <a:spcPts val="400"/>
              </a:spcBef>
              <a:spcAft>
                <a:spcPts val="400"/>
              </a:spcAft>
              <a:buNone/>
            </a:pPr>
            <a:r>
              <a:rPr lang="en-US" dirty="0">
                <a:solidFill>
                  <a:schemeClr val="tx1"/>
                </a:solidFill>
              </a:rPr>
              <a:t>EPA web links for detailed information</a:t>
            </a:r>
            <a:endParaRPr lang="en-US" dirty="0">
              <a:solidFill>
                <a:schemeClr val="tx1"/>
              </a:solidFill>
              <a:hlinkClick r:id="rId2">
                <a:extLst>
                  <a:ext uri="{A12FA001-AC4F-418D-AE19-62706E023703}">
                    <ahyp:hlinkClr xmlns:ahyp="http://schemas.microsoft.com/office/drawing/2018/hyperlinkcolor" val="tx"/>
                  </a:ext>
                </a:extLst>
              </a:hlinkClick>
            </a:endParaRPr>
          </a:p>
          <a:p>
            <a:pPr marL="0" indent="0" algn="just">
              <a:spcBef>
                <a:spcPts val="400"/>
              </a:spcBef>
              <a:spcAft>
                <a:spcPts val="400"/>
              </a:spcAft>
              <a:buNone/>
            </a:pPr>
            <a:endParaRPr lang="en-US" dirty="0">
              <a:hlinkClick r:id="rId2">
                <a:extLst>
                  <a:ext uri="{A12FA001-AC4F-418D-AE19-62706E023703}">
                    <ahyp:hlinkClr xmlns:ahyp="http://schemas.microsoft.com/office/drawing/2018/hyperlinkcolor" val="tx"/>
                  </a:ext>
                </a:extLst>
              </a:hlinkClick>
            </a:endParaRPr>
          </a:p>
          <a:p>
            <a:pPr algn="just">
              <a:spcBef>
                <a:spcPts val="400"/>
              </a:spcBef>
              <a:spcAft>
                <a:spcPts val="400"/>
              </a:spcAft>
              <a:buFont typeface="Wingdings" panose="05000000000000000000" pitchFamily="2" charset="2"/>
              <a:buChar char="q"/>
            </a:pPr>
            <a:r>
              <a:rPr lang="en-US" dirty="0">
                <a:hlinkClick r:id="rId2">
                  <a:extLst>
                    <a:ext uri="{A12FA001-AC4F-418D-AE19-62706E023703}">
                      <ahyp:hlinkClr xmlns:ahyp="http://schemas.microsoft.com/office/drawing/2018/hyperlinkcolor" val="tx"/>
                    </a:ext>
                  </a:extLst>
                </a:hlinkClick>
              </a:rPr>
              <a:t>  2020 DERA Grants National Competition Homepage</a:t>
            </a:r>
            <a:endParaRPr lang="en-US" dirty="0">
              <a:hlinkClick r:id="rId3">
                <a:extLst>
                  <a:ext uri="{A12FA001-AC4F-418D-AE19-62706E023703}">
                    <ahyp:hlinkClr xmlns:ahyp="http://schemas.microsoft.com/office/drawing/2018/hyperlinkcolor" val="tx"/>
                  </a:ext>
                </a:extLst>
              </a:hlinkClick>
            </a:endParaRPr>
          </a:p>
          <a:p>
            <a:pPr algn="just">
              <a:spcBef>
                <a:spcPts val="400"/>
              </a:spcBef>
              <a:spcAft>
                <a:spcPts val="400"/>
              </a:spcAft>
              <a:buFont typeface="Wingdings" panose="05000000000000000000" pitchFamily="2" charset="2"/>
              <a:buChar char="q"/>
            </a:pPr>
            <a:r>
              <a:rPr lang="en-US" dirty="0">
                <a:solidFill>
                  <a:schemeClr val="tx1"/>
                </a:solidFill>
                <a:hlinkClick r:id="rId3">
                  <a:extLst>
                    <a:ext uri="{A12FA001-AC4F-418D-AE19-62706E023703}">
                      <ahyp:hlinkClr xmlns:ahyp="http://schemas.microsoft.com/office/drawing/2018/hyperlinkcolor" val="tx"/>
                    </a:ext>
                  </a:extLst>
                </a:hlinkClick>
              </a:rPr>
              <a:t>  DERA National Grants Competition RFP – Amended 12/29/19</a:t>
            </a:r>
            <a:endParaRPr lang="en-US" dirty="0">
              <a:solidFill>
                <a:schemeClr val="tx1"/>
              </a:solidFill>
            </a:endParaRPr>
          </a:p>
          <a:p>
            <a:pPr algn="just">
              <a:spcBef>
                <a:spcPts val="400"/>
              </a:spcBef>
              <a:spcAft>
                <a:spcPts val="400"/>
              </a:spcAft>
              <a:buFont typeface="Wingdings" panose="05000000000000000000" pitchFamily="2" charset="2"/>
              <a:buChar char="q"/>
            </a:pPr>
            <a:r>
              <a:rPr lang="en-US" dirty="0">
                <a:solidFill>
                  <a:schemeClr val="tx1"/>
                </a:solidFill>
                <a:hlinkClick r:id="rId4">
                  <a:extLst>
                    <a:ext uri="{A12FA001-AC4F-418D-AE19-62706E023703}">
                      <ahyp:hlinkClr xmlns:ahyp="http://schemas.microsoft.com/office/drawing/2018/hyperlinkcolor" val="tx"/>
                    </a:ext>
                  </a:extLst>
                </a:hlinkClick>
              </a:rPr>
              <a:t>  Questions And Answers</a:t>
            </a:r>
            <a:endParaRPr lang="en-US" dirty="0">
              <a:solidFill>
                <a:schemeClr val="tx1"/>
              </a:solidFill>
            </a:endParaRPr>
          </a:p>
          <a:p>
            <a:pPr algn="just">
              <a:spcBef>
                <a:spcPts val="400"/>
              </a:spcBef>
              <a:spcAft>
                <a:spcPts val="400"/>
              </a:spcAft>
              <a:buFont typeface="Wingdings" panose="05000000000000000000" pitchFamily="2" charset="2"/>
              <a:buChar char="q"/>
            </a:pPr>
            <a:r>
              <a:rPr lang="en-US" dirty="0">
                <a:solidFill>
                  <a:schemeClr val="tx1"/>
                </a:solidFill>
                <a:hlinkClick r:id="rId5">
                  <a:extLst>
                    <a:ext uri="{A12FA001-AC4F-418D-AE19-62706E023703}">
                      <ahyp:hlinkClr xmlns:ahyp="http://schemas.microsoft.com/office/drawing/2018/hyperlinkcolor" val="tx"/>
                    </a:ext>
                  </a:extLst>
                </a:hlinkClick>
              </a:rPr>
              <a:t>  Sample Applicant Fleet Description</a:t>
            </a:r>
            <a:endParaRPr lang="en-US" dirty="0">
              <a:solidFill>
                <a:schemeClr val="tx1"/>
              </a:solidFill>
            </a:endParaRPr>
          </a:p>
          <a:p>
            <a:pPr algn="just">
              <a:spcBef>
                <a:spcPts val="400"/>
              </a:spcBef>
              <a:spcAft>
                <a:spcPts val="400"/>
              </a:spcAft>
              <a:buFont typeface="Wingdings" panose="05000000000000000000" pitchFamily="2" charset="2"/>
              <a:buChar char="q"/>
            </a:pPr>
            <a:r>
              <a:rPr lang="en-US" dirty="0">
                <a:solidFill>
                  <a:schemeClr val="tx1"/>
                </a:solidFill>
                <a:hlinkClick r:id="rId5">
                  <a:extLst>
                    <a:ext uri="{A12FA001-AC4F-418D-AE19-62706E023703}">
                      <ahyp:hlinkClr xmlns:ahyp="http://schemas.microsoft.com/office/drawing/2018/hyperlinkcolor" val="tx"/>
                    </a:ext>
                  </a:extLst>
                </a:hlinkClick>
              </a:rPr>
              <a:t>  Sample Eligibility Statement</a:t>
            </a:r>
            <a:endParaRPr lang="en-US" dirty="0">
              <a:solidFill>
                <a:schemeClr val="tx1"/>
              </a:solidFill>
            </a:endParaRPr>
          </a:p>
          <a:p>
            <a:pPr algn="just">
              <a:spcBef>
                <a:spcPts val="400"/>
              </a:spcBef>
              <a:spcAft>
                <a:spcPts val="400"/>
              </a:spcAft>
              <a:buFont typeface="Wingdings" panose="05000000000000000000" pitchFamily="2" charset="2"/>
              <a:buChar char="q"/>
            </a:pPr>
            <a:r>
              <a:rPr lang="en-US" dirty="0">
                <a:solidFill>
                  <a:schemeClr val="tx1"/>
                </a:solidFill>
                <a:hlinkClick r:id="rId5">
                  <a:extLst>
                    <a:ext uri="{A12FA001-AC4F-418D-AE19-62706E023703}">
                      <ahyp:hlinkClr xmlns:ahyp="http://schemas.microsoft.com/office/drawing/2018/hyperlinkcolor" val="tx"/>
                    </a:ext>
                  </a:extLst>
                </a:hlinkClick>
              </a:rPr>
              <a:t>  Sample Scrappage Statement</a:t>
            </a:r>
            <a:endParaRPr lang="en-US" dirty="0">
              <a:solidFill>
                <a:schemeClr val="tx1"/>
              </a:solidFill>
            </a:endParaRPr>
          </a:p>
        </p:txBody>
      </p:sp>
    </p:spTree>
    <p:extLst>
      <p:ext uri="{BB962C8B-B14F-4D97-AF65-F5344CB8AC3E}">
        <p14:creationId xmlns:p14="http://schemas.microsoft.com/office/powerpoint/2010/main" val="2361595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1D519-84E3-4308-9075-4B5B65A3B6B6}"/>
              </a:ext>
            </a:extLst>
          </p:cNvPr>
          <p:cNvSpPr>
            <a:spLocks noGrp="1"/>
          </p:cNvSpPr>
          <p:nvPr>
            <p:ph type="title"/>
          </p:nvPr>
        </p:nvSpPr>
        <p:spPr>
          <a:xfrm>
            <a:off x="1097280" y="-132497"/>
            <a:ext cx="10058400" cy="1450757"/>
          </a:xfrm>
        </p:spPr>
        <p:txBody>
          <a:bodyPr/>
          <a:lstStyle/>
          <a:p>
            <a:pPr algn="ctr"/>
            <a:r>
              <a:rPr lang="en-US" b="1" u="sng" dirty="0"/>
              <a:t>CRITERIA FOR EVALUATION</a:t>
            </a:r>
          </a:p>
        </p:txBody>
      </p:sp>
      <p:graphicFrame>
        <p:nvGraphicFramePr>
          <p:cNvPr id="4" name="Content Placeholder 3">
            <a:extLst>
              <a:ext uri="{FF2B5EF4-FFF2-40B4-BE49-F238E27FC236}">
                <a16:creationId xmlns:a16="http://schemas.microsoft.com/office/drawing/2014/main" id="{9AFCD7E7-818E-4786-ACF5-BCA26AB20992}"/>
              </a:ext>
            </a:extLst>
          </p:cNvPr>
          <p:cNvGraphicFramePr>
            <a:graphicFrameLocks noGrp="1"/>
          </p:cNvGraphicFramePr>
          <p:nvPr>
            <p:ph idx="1"/>
            <p:extLst>
              <p:ext uri="{D42A27DB-BD31-4B8C-83A1-F6EECF244321}">
                <p14:modId xmlns:p14="http://schemas.microsoft.com/office/powerpoint/2010/main" val="754602518"/>
              </p:ext>
            </p:extLst>
          </p:nvPr>
        </p:nvGraphicFramePr>
        <p:xfrm>
          <a:off x="2844800" y="1528763"/>
          <a:ext cx="6515072" cy="4365449"/>
        </p:xfrm>
        <a:graphic>
          <a:graphicData uri="http://schemas.openxmlformats.org/drawingml/2006/table">
            <a:tbl>
              <a:tblPr firstRow="1" firstCol="1" bandRow="1">
                <a:tableStyleId>{5C22544A-7EE6-4342-B048-85BDC9FD1C3A}</a:tableStyleId>
              </a:tblPr>
              <a:tblGrid>
                <a:gridCol w="5512181">
                  <a:extLst>
                    <a:ext uri="{9D8B030D-6E8A-4147-A177-3AD203B41FA5}">
                      <a16:colId xmlns:a16="http://schemas.microsoft.com/office/drawing/2014/main" val="565095948"/>
                    </a:ext>
                  </a:extLst>
                </a:gridCol>
                <a:gridCol w="1002891">
                  <a:extLst>
                    <a:ext uri="{9D8B030D-6E8A-4147-A177-3AD203B41FA5}">
                      <a16:colId xmlns:a16="http://schemas.microsoft.com/office/drawing/2014/main" val="3675089413"/>
                    </a:ext>
                  </a:extLst>
                </a:gridCol>
              </a:tblGrid>
              <a:tr h="422982">
                <a:tc>
                  <a:txBody>
                    <a:bodyPr/>
                    <a:lstStyle/>
                    <a:p>
                      <a:pPr marL="0" marR="0" indent="0" algn="l">
                        <a:lnSpc>
                          <a:spcPct val="107000"/>
                        </a:lnSpc>
                        <a:spcBef>
                          <a:spcPts val="0"/>
                        </a:spcBef>
                        <a:spcAft>
                          <a:spcPts val="0"/>
                        </a:spcAft>
                      </a:pPr>
                      <a:r>
                        <a:rPr lang="en-US" sz="1200">
                          <a:effectLst/>
                        </a:rPr>
                        <a:t>CATEGORY </a:t>
                      </a:r>
                      <a:endParaRPr lang="en-US"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tc>
                  <a:txBody>
                    <a:bodyPr/>
                    <a:lstStyle/>
                    <a:p>
                      <a:pPr marL="0" marR="0" indent="0" algn="l">
                        <a:lnSpc>
                          <a:spcPct val="107000"/>
                        </a:lnSpc>
                        <a:spcBef>
                          <a:spcPts val="0"/>
                        </a:spcBef>
                        <a:spcAft>
                          <a:spcPts val="0"/>
                        </a:spcAft>
                      </a:pPr>
                      <a:r>
                        <a:rPr lang="en-US" sz="1200">
                          <a:effectLst/>
                        </a:rPr>
                        <a:t>Points </a:t>
                      </a:r>
                      <a:endParaRPr lang="en-US" sz="120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1525514600"/>
                  </a:ext>
                </a:extLst>
              </a:tr>
              <a:tr h="422982">
                <a:tc>
                  <a:txBody>
                    <a:bodyPr/>
                    <a:lstStyle/>
                    <a:p>
                      <a:pPr marL="0" marR="0" indent="0" algn="l">
                        <a:lnSpc>
                          <a:spcPct val="107000"/>
                        </a:lnSpc>
                        <a:spcBef>
                          <a:spcPts val="0"/>
                        </a:spcBef>
                        <a:spcAft>
                          <a:spcPts val="0"/>
                        </a:spcAft>
                      </a:pPr>
                      <a:r>
                        <a:rPr lang="en-U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COMPLETE APPLICATION</a:t>
                      </a:r>
                    </a:p>
                  </a:txBody>
                  <a:tcPr marL="68580" marR="73025" marT="8255" marB="0"/>
                </a:tc>
                <a:tc>
                  <a:txBody>
                    <a:bodyPr/>
                    <a:lstStyle/>
                    <a:p>
                      <a:pPr marL="3810" marR="0" indent="0" algn="ctr">
                        <a:lnSpc>
                          <a:spcPct val="107000"/>
                        </a:lnSpc>
                        <a:spcBef>
                          <a:spcPts val="0"/>
                        </a:spcBef>
                        <a:spcAft>
                          <a:spcPts val="0"/>
                        </a:spcAft>
                      </a:pPr>
                      <a:r>
                        <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15</a:t>
                      </a:r>
                    </a:p>
                  </a:txBody>
                  <a:tcPr marL="68580" marR="73025" marT="8255" marB="0"/>
                </a:tc>
                <a:extLst>
                  <a:ext uri="{0D108BD9-81ED-4DB2-BD59-A6C34878D82A}">
                    <a16:rowId xmlns:a16="http://schemas.microsoft.com/office/drawing/2014/main" val="3096321391"/>
                  </a:ext>
                </a:extLst>
              </a:tr>
              <a:tr h="422982">
                <a:tc>
                  <a:txBody>
                    <a:bodyPr/>
                    <a:lstStyle/>
                    <a:p>
                      <a:pPr marL="0" marR="0" indent="0" algn="l">
                        <a:lnSpc>
                          <a:spcPct val="107000"/>
                        </a:lnSpc>
                        <a:spcBef>
                          <a:spcPts val="0"/>
                        </a:spcBef>
                        <a:spcAft>
                          <a:spcPts val="0"/>
                        </a:spcAft>
                      </a:pPr>
                      <a:r>
                        <a:rPr lang="en-U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PROJECT LOCATION</a:t>
                      </a:r>
                    </a:p>
                  </a:txBody>
                  <a:tcPr marL="68580" marR="73025" marT="8255" marB="0"/>
                </a:tc>
                <a:tc>
                  <a:txBody>
                    <a:bodyPr/>
                    <a:lstStyle/>
                    <a:p>
                      <a:pPr marL="3810" marR="0" indent="0" algn="ctr">
                        <a:lnSpc>
                          <a:spcPct val="107000"/>
                        </a:lnSpc>
                        <a:spcBef>
                          <a:spcPts val="0"/>
                        </a:spcBef>
                        <a:spcAft>
                          <a:spcPts val="0"/>
                        </a:spcAft>
                      </a:pPr>
                      <a:r>
                        <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10</a:t>
                      </a:r>
                    </a:p>
                  </a:txBody>
                  <a:tcPr marL="68580" marR="73025" marT="8255" marB="0"/>
                </a:tc>
                <a:extLst>
                  <a:ext uri="{0D108BD9-81ED-4DB2-BD59-A6C34878D82A}">
                    <a16:rowId xmlns:a16="http://schemas.microsoft.com/office/drawing/2014/main" val="1806852555"/>
                  </a:ext>
                </a:extLst>
              </a:tr>
              <a:tr h="422982">
                <a:tc>
                  <a:txBody>
                    <a:bodyPr/>
                    <a:lstStyle/>
                    <a:p>
                      <a:pPr marL="0" marR="0" indent="0" algn="l">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BENEFITS TO THE COMMUNITY</a:t>
                      </a:r>
                      <a:endParaRPr lang="en-US" sz="12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73025" marT="8255" marB="0"/>
                </a:tc>
                <a:tc>
                  <a:txBody>
                    <a:bodyPr/>
                    <a:lstStyle/>
                    <a:p>
                      <a:pPr marL="3810" marR="0" indent="0" algn="ctr">
                        <a:lnSpc>
                          <a:spcPct val="107000"/>
                        </a:lnSpc>
                        <a:spcBef>
                          <a:spcPts val="0"/>
                        </a:spcBef>
                        <a:spcAft>
                          <a:spcPts val="0"/>
                        </a:spcAft>
                      </a:pPr>
                      <a:r>
                        <a:rPr lang="en-US" sz="1200" dirty="0">
                          <a:effectLst/>
                        </a:rPr>
                        <a:t>10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3309446703"/>
                  </a:ext>
                </a:extLst>
              </a:tr>
              <a:tr h="422982">
                <a:tc>
                  <a:txBody>
                    <a:bodyPr/>
                    <a:lstStyle/>
                    <a:p>
                      <a:pPr marL="0" marR="0" indent="0" algn="l">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COMMUNITY ENGAGEMENT &amp; PARTNERSHIPS</a:t>
                      </a:r>
                      <a:endParaRPr lang="en-US" sz="12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73025" marT="8255" marB="0"/>
                </a:tc>
                <a:tc>
                  <a:txBody>
                    <a:bodyPr/>
                    <a:lstStyle/>
                    <a:p>
                      <a:pPr marL="3810" marR="0" indent="0" algn="ctr">
                        <a:lnSpc>
                          <a:spcPct val="107000"/>
                        </a:lnSpc>
                        <a:spcBef>
                          <a:spcPts val="0"/>
                        </a:spcBef>
                        <a:spcAft>
                          <a:spcPts val="0"/>
                        </a:spcAft>
                      </a:pPr>
                      <a:r>
                        <a:rPr lang="en-US" sz="1200" dirty="0">
                          <a:effectLst/>
                        </a:rPr>
                        <a:t>5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1326844007"/>
                  </a:ext>
                </a:extLst>
              </a:tr>
              <a:tr h="422982">
                <a:tc>
                  <a:txBody>
                    <a:bodyPr/>
                    <a:lstStyle/>
                    <a:p>
                      <a:pPr marL="0" marR="0" indent="0" algn="l">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PROJECT SUSTAINABILITY</a:t>
                      </a:r>
                      <a:endParaRPr lang="en-US" sz="12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73025" marT="8255" marB="0"/>
                </a:tc>
                <a:tc>
                  <a:txBody>
                    <a:bodyPr/>
                    <a:lstStyle/>
                    <a:p>
                      <a:pPr marL="3810" marR="0" indent="0" algn="ctr">
                        <a:lnSpc>
                          <a:spcPct val="107000"/>
                        </a:lnSpc>
                        <a:spcBef>
                          <a:spcPts val="0"/>
                        </a:spcBef>
                        <a:spcAft>
                          <a:spcPts val="0"/>
                        </a:spcAft>
                      </a:pPr>
                      <a:r>
                        <a:rPr lang="en-US" sz="1200" dirty="0">
                          <a:effectLst/>
                        </a:rPr>
                        <a:t>20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3802248727"/>
                  </a:ext>
                </a:extLst>
              </a:tr>
              <a:tr h="558611">
                <a:tc>
                  <a:txBody>
                    <a:bodyPr/>
                    <a:lstStyle/>
                    <a:p>
                      <a:pPr marL="0" marR="0" indent="0" algn="l">
                        <a:lnSpc>
                          <a:spcPct val="107000"/>
                        </a:lnSpc>
                        <a:spcBef>
                          <a:spcPts val="0"/>
                        </a:spcBef>
                        <a:spcAft>
                          <a:spcPts val="0"/>
                        </a:spcAft>
                      </a:pPr>
                      <a:r>
                        <a:rPr lang="en-US" sz="1200" dirty="0">
                          <a:effectLst/>
                          <a:latin typeface="Arial" panose="020B0604020202020204" pitchFamily="34" charset="0"/>
                          <a:cs typeface="Arial" panose="020B0604020202020204" pitchFamily="34" charset="0"/>
                        </a:rPr>
                        <a:t>ENVIRONMENTAL RESULTS – OUTPUTS, OUTCOMES AND PERFORMANCE MEASURES</a:t>
                      </a:r>
                      <a:endParaRPr lang="en-US" sz="1200" dirty="0">
                        <a:solidFill>
                          <a:srgbClr val="000000"/>
                        </a:solidFill>
                        <a:effectLst/>
                        <a:latin typeface="Arial" panose="020B0604020202020204" pitchFamily="34" charset="0"/>
                        <a:ea typeface="Arial" panose="020B0604020202020204" pitchFamily="34" charset="0"/>
                        <a:cs typeface="Arial" panose="020B0604020202020204" pitchFamily="34" charset="0"/>
                      </a:endParaRPr>
                    </a:p>
                  </a:txBody>
                  <a:tcPr marL="68580" marR="73025" marT="8255" marB="0"/>
                </a:tc>
                <a:tc>
                  <a:txBody>
                    <a:bodyPr/>
                    <a:lstStyle/>
                    <a:p>
                      <a:pPr marL="3810" marR="0" indent="0" algn="ctr">
                        <a:lnSpc>
                          <a:spcPct val="107000"/>
                        </a:lnSpc>
                        <a:spcBef>
                          <a:spcPts val="0"/>
                        </a:spcBef>
                        <a:spcAft>
                          <a:spcPts val="0"/>
                        </a:spcAft>
                      </a:pPr>
                      <a:r>
                        <a:rPr lang="en-US" sz="1200" dirty="0">
                          <a:effectLst/>
                        </a:rPr>
                        <a:t>35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1189823774"/>
                  </a:ext>
                </a:extLst>
              </a:tr>
              <a:tr h="422982">
                <a:tc>
                  <a:txBody>
                    <a:bodyPr/>
                    <a:lstStyle/>
                    <a:p>
                      <a:pPr marL="0" marR="0" indent="0" algn="l">
                        <a:lnSpc>
                          <a:spcPct val="107000"/>
                        </a:lnSpc>
                        <a:spcBef>
                          <a:spcPts val="0"/>
                        </a:spcBef>
                        <a:spcAft>
                          <a:spcPts val="0"/>
                        </a:spcAft>
                      </a:pPr>
                      <a:r>
                        <a:rPr lang="en-U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PROGRAMMATIC CAPABILITY AND PAST PERFORMANCE</a:t>
                      </a:r>
                    </a:p>
                  </a:txBody>
                  <a:tcPr marL="68580" marR="73025" marT="8255" marB="0"/>
                </a:tc>
                <a:tc>
                  <a:txBody>
                    <a:bodyPr/>
                    <a:lstStyle/>
                    <a:p>
                      <a:pPr marL="3810" marR="0" indent="0" algn="ctr">
                        <a:lnSpc>
                          <a:spcPct val="107000"/>
                        </a:lnSpc>
                        <a:spcBef>
                          <a:spcPts val="0"/>
                        </a:spcBef>
                        <a:spcAft>
                          <a:spcPts val="0"/>
                        </a:spcAft>
                      </a:pPr>
                      <a:r>
                        <a:rPr lang="en-US" sz="1200" dirty="0">
                          <a:effectLst/>
                        </a:rPr>
                        <a:t>10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617416770"/>
                  </a:ext>
                </a:extLst>
              </a:tr>
              <a:tr h="422982">
                <a:tc>
                  <a:txBody>
                    <a:bodyPr/>
                    <a:lstStyle/>
                    <a:p>
                      <a:pPr marL="0" marR="0" indent="0" algn="l">
                        <a:lnSpc>
                          <a:spcPct val="107000"/>
                        </a:lnSpc>
                        <a:spcBef>
                          <a:spcPts val="0"/>
                        </a:spcBef>
                        <a:spcAft>
                          <a:spcPts val="0"/>
                        </a:spcAft>
                      </a:pPr>
                      <a:r>
                        <a:rPr lang="en-US" sz="1200" dirty="0">
                          <a:solidFill>
                            <a:schemeClr val="bg1"/>
                          </a:solidFill>
                          <a:effectLst/>
                          <a:latin typeface="Arial" panose="020B0604020202020204" pitchFamily="34" charset="0"/>
                          <a:ea typeface="Arial" panose="020B0604020202020204" pitchFamily="34" charset="0"/>
                          <a:cs typeface="Arial" panose="020B0604020202020204" pitchFamily="34" charset="0"/>
                        </a:rPr>
                        <a:t>BUDGET AND VOLUNTARY COST-SHARING</a:t>
                      </a:r>
                    </a:p>
                  </a:txBody>
                  <a:tcPr marL="68580" marR="73025" marT="8255" marB="0"/>
                </a:tc>
                <a:tc>
                  <a:txBody>
                    <a:bodyPr/>
                    <a:lstStyle/>
                    <a:p>
                      <a:pPr marL="3810" marR="0" indent="0" algn="ctr">
                        <a:lnSpc>
                          <a:spcPct val="107000"/>
                        </a:lnSpc>
                        <a:spcBef>
                          <a:spcPts val="0"/>
                        </a:spcBef>
                        <a:spcAft>
                          <a:spcPts val="0"/>
                        </a:spcAft>
                      </a:pPr>
                      <a:r>
                        <a:rPr lang="en-US" sz="1200" dirty="0">
                          <a:effectLst/>
                        </a:rPr>
                        <a:t>15 </a:t>
                      </a:r>
                      <a:endPar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73025" marT="8255" marB="0"/>
                </a:tc>
                <a:extLst>
                  <a:ext uri="{0D108BD9-81ED-4DB2-BD59-A6C34878D82A}">
                    <a16:rowId xmlns:a16="http://schemas.microsoft.com/office/drawing/2014/main" val="1190374559"/>
                  </a:ext>
                </a:extLst>
              </a:tr>
              <a:tr h="422982">
                <a:tc>
                  <a:txBody>
                    <a:bodyPr/>
                    <a:lstStyle/>
                    <a:p>
                      <a:pPr marL="0" marR="0" indent="0" algn="l">
                        <a:lnSpc>
                          <a:spcPct val="107000"/>
                        </a:lnSpc>
                        <a:spcBef>
                          <a:spcPts val="0"/>
                        </a:spcBef>
                        <a:spcAft>
                          <a:spcPts val="0"/>
                        </a:spcAft>
                      </a:pPr>
                      <a:r>
                        <a:rPr lang="en-US" sz="1200" dirty="0">
                          <a:solidFill>
                            <a:schemeClr val="bg1"/>
                          </a:solidFill>
                          <a:effectLst/>
                          <a:latin typeface="Arial" panose="020B0604020202020204" pitchFamily="34" charset="0"/>
                          <a:ea typeface="Arial" panose="020B0604020202020204" pitchFamily="34" charset="0"/>
                          <a:cs typeface="Times New Roman" panose="02020603050405020304" pitchFamily="18" charset="0"/>
                        </a:rPr>
                        <a:t>APPLICANT FLEET WORKSHEET</a:t>
                      </a:r>
                    </a:p>
                  </a:txBody>
                  <a:tcPr marL="68580" marR="73025" marT="8255" marB="0"/>
                </a:tc>
                <a:tc>
                  <a:txBody>
                    <a:bodyPr/>
                    <a:lstStyle/>
                    <a:p>
                      <a:pPr marL="3810" marR="0" indent="0" algn="ctr">
                        <a:lnSpc>
                          <a:spcPct val="107000"/>
                        </a:lnSpc>
                        <a:spcBef>
                          <a:spcPts val="0"/>
                        </a:spcBef>
                        <a:spcAft>
                          <a:spcPts val="0"/>
                        </a:spcAft>
                      </a:pPr>
                      <a:r>
                        <a:rPr lang="en-US" sz="12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5</a:t>
                      </a:r>
                    </a:p>
                  </a:txBody>
                  <a:tcPr marL="68580" marR="73025" marT="8255" marB="0"/>
                </a:tc>
                <a:extLst>
                  <a:ext uri="{0D108BD9-81ED-4DB2-BD59-A6C34878D82A}">
                    <a16:rowId xmlns:a16="http://schemas.microsoft.com/office/drawing/2014/main" val="624615199"/>
                  </a:ext>
                </a:extLst>
              </a:tr>
            </a:tbl>
          </a:graphicData>
        </a:graphic>
      </p:graphicFrame>
      <p:sp>
        <p:nvSpPr>
          <p:cNvPr id="5" name="Rectangle 1">
            <a:extLst>
              <a:ext uri="{FF2B5EF4-FFF2-40B4-BE49-F238E27FC236}">
                <a16:creationId xmlns:a16="http://schemas.microsoft.com/office/drawing/2014/main" id="{3EA37929-9ED2-40EA-9538-4A42CECE968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a:ln>
                  <a:noFill/>
                </a:ln>
                <a:solidFill>
                  <a:srgbClr val="151515"/>
                </a:solidFill>
                <a:effectLst/>
                <a:latin typeface="Arial" panose="020B0604020202020204" pitchFamily="34" charset="0"/>
                <a:ea typeface="Arial" panose="020B0604020202020204" pitchFamily="34" charset="0"/>
              </a:rPr>
              <a:t> </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Arial" panose="020B0604020202020204" pitchFamily="34" charset="0"/>
                <a:ea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72068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5267A-83BF-44CA-AC89-85A4ECB20C14}"/>
              </a:ext>
            </a:extLst>
          </p:cNvPr>
          <p:cNvSpPr>
            <a:spLocks noGrp="1"/>
          </p:cNvSpPr>
          <p:nvPr>
            <p:ph type="title"/>
          </p:nvPr>
        </p:nvSpPr>
        <p:spPr/>
        <p:txBody>
          <a:bodyPr/>
          <a:lstStyle/>
          <a:p>
            <a:pPr algn="ctr"/>
            <a:r>
              <a:rPr lang="en-US" b="1" u="sng" dirty="0"/>
              <a:t>FOR FURTHER INFORMATION</a:t>
            </a:r>
          </a:p>
        </p:txBody>
      </p:sp>
      <p:sp>
        <p:nvSpPr>
          <p:cNvPr id="3" name="Content Placeholder 2">
            <a:extLst>
              <a:ext uri="{FF2B5EF4-FFF2-40B4-BE49-F238E27FC236}">
                <a16:creationId xmlns:a16="http://schemas.microsoft.com/office/drawing/2014/main" id="{69B2411C-CA26-4E16-BE34-975BD7D05649}"/>
              </a:ext>
            </a:extLst>
          </p:cNvPr>
          <p:cNvSpPr>
            <a:spLocks noGrp="1"/>
          </p:cNvSpPr>
          <p:nvPr>
            <p:ph idx="1"/>
          </p:nvPr>
        </p:nvSpPr>
        <p:spPr>
          <a:xfrm>
            <a:off x="1411254" y="1846555"/>
            <a:ext cx="9369493" cy="4216893"/>
          </a:xfrm>
        </p:spPr>
        <p:txBody>
          <a:bodyPr>
            <a:normAutofit fontScale="92500" lnSpcReduction="20000"/>
          </a:bodyPr>
          <a:lstStyle/>
          <a:p>
            <a:pPr marL="0" indent="0" algn="ctr">
              <a:buNone/>
            </a:pPr>
            <a:r>
              <a:rPr lang="en-US" b="1" dirty="0"/>
              <a:t>See </a:t>
            </a:r>
            <a:r>
              <a:rPr lang="en-US" b="1" dirty="0">
                <a:hlinkClick r:id="rId2">
                  <a:extLst>
                    <a:ext uri="{A12FA001-AC4F-418D-AE19-62706E023703}">
                      <ahyp:hlinkClr xmlns:ahyp="http://schemas.microsoft.com/office/drawing/2018/hyperlinkcolor" val="tx"/>
                    </a:ext>
                  </a:extLst>
                </a:hlinkClick>
              </a:rPr>
              <a:t>https://metroenergy.org/</a:t>
            </a:r>
            <a:r>
              <a:rPr lang="en-US" b="1" dirty="0">
                <a:solidFill>
                  <a:schemeClr val="tx1"/>
                </a:solidFill>
                <a:hlinkClick r:id="rId2">
                  <a:extLst>
                    <a:ext uri="{A12FA001-AC4F-418D-AE19-62706E023703}">
                      <ahyp:hlinkClr xmlns:ahyp="http://schemas.microsoft.com/office/drawing/2018/hyperlinkcolor" val="tx"/>
                    </a:ext>
                  </a:extLst>
                </a:hlinkClick>
              </a:rPr>
              <a:t>clean-diesel-rfa</a:t>
            </a:r>
            <a:r>
              <a:rPr lang="en-US" b="1" dirty="0">
                <a:hlinkClick r:id="rId2">
                  <a:extLst>
                    <a:ext uri="{A12FA001-AC4F-418D-AE19-62706E023703}">
                      <ahyp:hlinkClr xmlns:ahyp="http://schemas.microsoft.com/office/drawing/2018/hyperlinkcolor" val="tx"/>
                    </a:ext>
                  </a:extLst>
                </a:hlinkClick>
              </a:rPr>
              <a:t>/</a:t>
            </a:r>
            <a:r>
              <a:rPr lang="en-US" b="1" dirty="0"/>
              <a:t> for information and download links.</a:t>
            </a:r>
          </a:p>
          <a:p>
            <a:pPr marL="0" indent="0" algn="ctr">
              <a:buNone/>
            </a:pPr>
            <a:endParaRPr lang="en-US" dirty="0"/>
          </a:p>
          <a:p>
            <a:pPr marL="0" indent="0" algn="ctr">
              <a:buNone/>
            </a:pPr>
            <a:r>
              <a:rPr lang="en-US" b="1" dirty="0"/>
              <a:t>For application </a:t>
            </a:r>
            <a:r>
              <a:rPr lang="en-US" b="1" u="sng" dirty="0"/>
              <a:t>assistance</a:t>
            </a:r>
            <a:r>
              <a:rPr lang="en-US" b="1" dirty="0"/>
              <a:t>, contact</a:t>
            </a:r>
          </a:p>
          <a:p>
            <a:pPr marL="0" indent="0" algn="ctr">
              <a:buNone/>
            </a:pPr>
            <a:r>
              <a:rPr lang="en-US" dirty="0"/>
              <a:t>David Albrecht - Clean Cities Co-Coordinator</a:t>
            </a:r>
          </a:p>
          <a:p>
            <a:pPr marL="0" indent="0" algn="ctr">
              <a:buNone/>
            </a:pPr>
            <a:r>
              <a:rPr lang="en-US" dirty="0">
                <a:hlinkClick r:id="rId3"/>
              </a:rPr>
              <a:t>david@metroenergy.org</a:t>
            </a:r>
            <a:endParaRPr lang="en-US" dirty="0"/>
          </a:p>
          <a:p>
            <a:pPr marL="0" indent="0" algn="ctr">
              <a:buNone/>
            </a:pPr>
            <a:endParaRPr lang="en-US" dirty="0"/>
          </a:p>
          <a:p>
            <a:pPr marL="0" indent="0" algn="ctr">
              <a:buNone/>
            </a:pPr>
            <a:r>
              <a:rPr lang="en-US" b="1" dirty="0"/>
              <a:t>For application </a:t>
            </a:r>
            <a:r>
              <a:rPr lang="en-US" b="1" u="sng" dirty="0"/>
              <a:t>submission</a:t>
            </a:r>
            <a:r>
              <a:rPr lang="en-US" b="1" dirty="0"/>
              <a:t>, email</a:t>
            </a:r>
          </a:p>
          <a:p>
            <a:pPr marL="0" indent="0" algn="ctr">
              <a:buNone/>
            </a:pPr>
            <a:r>
              <a:rPr lang="en-US" dirty="0"/>
              <a:t>Jeff Windsor - Grants Specialist</a:t>
            </a:r>
          </a:p>
          <a:p>
            <a:pPr marL="0" indent="0" algn="ctr">
              <a:buNone/>
            </a:pPr>
            <a:r>
              <a:rPr lang="en-US" dirty="0">
                <a:hlinkClick r:id="rId4"/>
              </a:rPr>
              <a:t>Jeff@metroenergy.org</a:t>
            </a:r>
            <a:endParaRPr lang="en-US" dirty="0"/>
          </a:p>
          <a:p>
            <a:pPr marL="0" indent="0" algn="ctr">
              <a:buNone/>
            </a:pPr>
            <a:endParaRPr lang="en-US" b="1" dirty="0"/>
          </a:p>
          <a:p>
            <a:pPr marL="0" indent="0" algn="ctr">
              <a:buNone/>
            </a:pPr>
            <a:r>
              <a:rPr lang="en-US" b="1" dirty="0"/>
              <a:t>Full submissions are due to MEC Feb 14, 2020 before 2:00 PM CST</a:t>
            </a:r>
          </a:p>
          <a:p>
            <a:endParaRPr lang="en-US" dirty="0"/>
          </a:p>
        </p:txBody>
      </p:sp>
    </p:spTree>
    <p:extLst>
      <p:ext uri="{BB962C8B-B14F-4D97-AF65-F5344CB8AC3E}">
        <p14:creationId xmlns:p14="http://schemas.microsoft.com/office/powerpoint/2010/main" val="340864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B1BE-C09D-4F40-8156-549AAB7A35B2}"/>
              </a:ext>
            </a:extLst>
          </p:cNvPr>
          <p:cNvSpPr>
            <a:spLocks noGrp="1"/>
          </p:cNvSpPr>
          <p:nvPr>
            <p:ph type="title"/>
          </p:nvPr>
        </p:nvSpPr>
        <p:spPr/>
        <p:txBody>
          <a:bodyPr>
            <a:normAutofit/>
          </a:bodyPr>
          <a:lstStyle/>
          <a:p>
            <a:pPr algn="ctr"/>
            <a:r>
              <a:rPr lang="en-US" b="1" u="sng" dirty="0"/>
              <a:t>FUNDING ALLOCATIONS &amp; KEY DATES</a:t>
            </a:r>
            <a:endParaRPr lang="en-US" u="sng" dirty="0"/>
          </a:p>
        </p:txBody>
      </p:sp>
      <p:graphicFrame>
        <p:nvGraphicFramePr>
          <p:cNvPr id="4" name="Table 3">
            <a:extLst>
              <a:ext uri="{FF2B5EF4-FFF2-40B4-BE49-F238E27FC236}">
                <a16:creationId xmlns:a16="http://schemas.microsoft.com/office/drawing/2014/main" id="{080DA1D7-B174-44F1-B1F0-76B749B33219}"/>
              </a:ext>
            </a:extLst>
          </p:cNvPr>
          <p:cNvGraphicFramePr>
            <a:graphicFrameLocks noGrp="1"/>
          </p:cNvGraphicFramePr>
          <p:nvPr>
            <p:extLst>
              <p:ext uri="{D42A27DB-BD31-4B8C-83A1-F6EECF244321}">
                <p14:modId xmlns:p14="http://schemas.microsoft.com/office/powerpoint/2010/main" val="2270736943"/>
              </p:ext>
            </p:extLst>
          </p:nvPr>
        </p:nvGraphicFramePr>
        <p:xfrm>
          <a:off x="1240970" y="1851778"/>
          <a:ext cx="10330544" cy="4419600"/>
        </p:xfrm>
        <a:graphic>
          <a:graphicData uri="http://schemas.openxmlformats.org/drawingml/2006/table">
            <a:tbl>
              <a:tblPr firstRow="1" bandRow="1">
                <a:tableStyleId>{5C22544A-7EE6-4342-B048-85BDC9FD1C3A}</a:tableStyleId>
              </a:tblPr>
              <a:tblGrid>
                <a:gridCol w="5165272">
                  <a:extLst>
                    <a:ext uri="{9D8B030D-6E8A-4147-A177-3AD203B41FA5}">
                      <a16:colId xmlns:a16="http://schemas.microsoft.com/office/drawing/2014/main" val="2811548288"/>
                    </a:ext>
                  </a:extLst>
                </a:gridCol>
                <a:gridCol w="5165272">
                  <a:extLst>
                    <a:ext uri="{9D8B030D-6E8A-4147-A177-3AD203B41FA5}">
                      <a16:colId xmlns:a16="http://schemas.microsoft.com/office/drawing/2014/main" val="186883761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Total Project Funding, Region 7</a:t>
                      </a:r>
                      <a:endParaRPr 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b="1" dirty="0"/>
                        <a:t>$3.2 Million (estimated)</a:t>
                      </a:r>
                    </a:p>
                    <a:p>
                      <a:endParaRPr lang="en-US" sz="1800" dirty="0"/>
                    </a:p>
                  </a:txBody>
                  <a:tcPr/>
                </a:tc>
                <a:extLst>
                  <a:ext uri="{0D108BD9-81ED-4DB2-BD59-A6C34878D82A}">
                    <a16:rowId xmlns:a16="http://schemas.microsoft.com/office/drawing/2014/main" val="427881152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Partnership Application Deadline:</a:t>
                      </a:r>
                      <a:endParaRPr lang="en-US" sz="2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Friday, 14 February 2020 2:00 PM CST</a:t>
                      </a:r>
                    </a:p>
                    <a:p>
                      <a:endParaRPr lang="en-US" sz="2400" dirty="0"/>
                    </a:p>
                  </a:txBody>
                  <a:tcPr/>
                </a:tc>
                <a:extLst>
                  <a:ext uri="{0D108BD9-81ED-4DB2-BD59-A6C34878D82A}">
                    <a16:rowId xmlns:a16="http://schemas.microsoft.com/office/drawing/2014/main" val="23482642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MEC’s application to EPA</a:t>
                      </a:r>
                    </a:p>
                    <a:p>
                      <a:pPr marL="0" indent="0">
                        <a:buNone/>
                      </a:pPr>
                      <a:endParaRPr lang="en-US" sz="1600" dirty="0"/>
                    </a:p>
                  </a:txBody>
                  <a:tcPr/>
                </a:tc>
                <a:tc>
                  <a:txBody>
                    <a:bodyPr/>
                    <a:lstStyle/>
                    <a:p>
                      <a:r>
                        <a:rPr lang="en-US" sz="2400" dirty="0"/>
                        <a:t>February 26, 2020</a:t>
                      </a:r>
                    </a:p>
                  </a:txBody>
                  <a:tcPr/>
                </a:tc>
                <a:extLst>
                  <a:ext uri="{0D108BD9-81ED-4DB2-BD59-A6C34878D82A}">
                    <a16:rowId xmlns:a16="http://schemas.microsoft.com/office/drawing/2014/main" val="2213732358"/>
                  </a:ext>
                </a:extLst>
              </a:tr>
              <a:tr h="370840">
                <a:tc>
                  <a:txBody>
                    <a:bodyPr/>
                    <a:lstStyle/>
                    <a:p>
                      <a:pPr marL="0" indent="0">
                        <a:buNone/>
                      </a:pPr>
                      <a:r>
                        <a:rPr lang="en-US" sz="2400" dirty="0"/>
                        <a:t>EPA’s Notification to Selected Awardees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May 2020</a:t>
                      </a:r>
                    </a:p>
                    <a:p>
                      <a:endParaRPr lang="en-US" sz="1600" dirty="0"/>
                    </a:p>
                  </a:txBody>
                  <a:tcPr/>
                </a:tc>
                <a:extLst>
                  <a:ext uri="{0D108BD9-81ED-4DB2-BD59-A6C34878D82A}">
                    <a16:rowId xmlns:a16="http://schemas.microsoft.com/office/drawing/2014/main" val="3833666339"/>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Funding of Awards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a:tc>
                <a:tc>
                  <a:txBody>
                    <a:bodyPr/>
                    <a:lstStyle/>
                    <a:p>
                      <a:r>
                        <a:rPr lang="en-US" sz="2400" dirty="0"/>
                        <a:t>June-October 2020</a:t>
                      </a:r>
                    </a:p>
                  </a:txBody>
                  <a:tcPr/>
                </a:tc>
                <a:extLst>
                  <a:ext uri="{0D108BD9-81ED-4DB2-BD59-A6C34878D82A}">
                    <a16:rowId xmlns:a16="http://schemas.microsoft.com/office/drawing/2014/main" val="1801929556"/>
                  </a:ext>
                </a:extLst>
              </a:tr>
              <a:tr h="370840">
                <a:tc>
                  <a:txBody>
                    <a:bodyPr/>
                    <a:lstStyle/>
                    <a:p>
                      <a:r>
                        <a:rPr lang="en-US" sz="2400" dirty="0"/>
                        <a:t>Project start dates</a:t>
                      </a:r>
                    </a:p>
                    <a:p>
                      <a:endParaRPr lang="en-US" sz="1600" dirty="0"/>
                    </a:p>
                  </a:txBody>
                  <a:tcPr/>
                </a:tc>
                <a:tc>
                  <a:txBody>
                    <a:bodyPr/>
                    <a:lstStyle/>
                    <a:p>
                      <a:r>
                        <a:rPr lang="en-US" sz="2400" dirty="0"/>
                        <a:t>no earlier than Oct 2020</a:t>
                      </a:r>
                    </a:p>
                  </a:txBody>
                  <a:tcPr/>
                </a:tc>
                <a:extLst>
                  <a:ext uri="{0D108BD9-81ED-4DB2-BD59-A6C34878D82A}">
                    <a16:rowId xmlns:a16="http://schemas.microsoft.com/office/drawing/2014/main" val="3822017877"/>
                  </a:ext>
                </a:extLst>
              </a:tr>
            </a:tbl>
          </a:graphicData>
        </a:graphic>
      </p:graphicFrame>
    </p:spTree>
    <p:extLst>
      <p:ext uri="{BB962C8B-B14F-4D97-AF65-F5344CB8AC3E}">
        <p14:creationId xmlns:p14="http://schemas.microsoft.com/office/powerpoint/2010/main" val="11709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97DC8627-7860-4F82-908E-D85100D0C89B}"/>
              </a:ext>
            </a:extLst>
          </p:cNvPr>
          <p:cNvGraphicFramePr>
            <a:graphicFrameLocks noGrp="1"/>
          </p:cNvGraphicFramePr>
          <p:nvPr>
            <p:ph idx="1"/>
            <p:extLst>
              <p:ext uri="{D42A27DB-BD31-4B8C-83A1-F6EECF244321}">
                <p14:modId xmlns:p14="http://schemas.microsoft.com/office/powerpoint/2010/main" val="462581697"/>
              </p:ext>
            </p:extLst>
          </p:nvPr>
        </p:nvGraphicFramePr>
        <p:xfrm>
          <a:off x="1893888" y="1598519"/>
          <a:ext cx="8650287" cy="436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a:extLst>
              <a:ext uri="{FF2B5EF4-FFF2-40B4-BE49-F238E27FC236}">
                <a16:creationId xmlns:a16="http://schemas.microsoft.com/office/drawing/2014/main" id="{D3D298F6-F91D-4056-BA23-EEF1F1EC8D51}"/>
              </a:ext>
            </a:extLst>
          </p:cNvPr>
          <p:cNvSpPr txBox="1">
            <a:spLocks/>
          </p:cNvSpPr>
          <p:nvPr/>
        </p:nvSpPr>
        <p:spPr>
          <a:xfrm>
            <a:off x="838200" y="162579"/>
            <a:ext cx="10515600" cy="1110409"/>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Franklin Gothic Book" panose="020B0503020102020204" pitchFamily="34" charset="0"/>
                <a:ea typeface="+mj-ea"/>
                <a:cs typeface="+mj-cs"/>
              </a:defRPr>
            </a:lvl1pPr>
          </a:lstStyle>
          <a:p>
            <a:pPr algn="ctr"/>
            <a:r>
              <a:rPr lang="en-US" b="1" u="sng"/>
              <a:t>Eligible Vehicles And Classes</a:t>
            </a:r>
            <a:endParaRPr lang="en-US" b="1" u="sng" dirty="0"/>
          </a:p>
        </p:txBody>
      </p:sp>
    </p:spTree>
    <p:extLst>
      <p:ext uri="{BB962C8B-B14F-4D97-AF65-F5344CB8AC3E}">
        <p14:creationId xmlns:p14="http://schemas.microsoft.com/office/powerpoint/2010/main" val="384786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5B6B-612B-4768-B168-C6A68BF09621}"/>
              </a:ext>
            </a:extLst>
          </p:cNvPr>
          <p:cNvSpPr>
            <a:spLocks noGrp="1"/>
          </p:cNvSpPr>
          <p:nvPr>
            <p:ph type="title"/>
          </p:nvPr>
        </p:nvSpPr>
        <p:spPr>
          <a:xfrm>
            <a:off x="563418" y="-312164"/>
            <a:ext cx="11065163" cy="1110102"/>
          </a:xfrm>
        </p:spPr>
        <p:txBody>
          <a:bodyPr>
            <a:normAutofit/>
          </a:bodyPr>
          <a:lstStyle/>
          <a:p>
            <a:pPr algn="ctr"/>
            <a:r>
              <a:rPr lang="en-US" sz="4400" b="1" u="sng" dirty="0"/>
              <a:t>Eligible Upgrades &amp; Reimbursements 1</a:t>
            </a:r>
          </a:p>
        </p:txBody>
      </p:sp>
      <p:sp>
        <p:nvSpPr>
          <p:cNvPr id="3" name="Content Placeholder 2">
            <a:extLst>
              <a:ext uri="{FF2B5EF4-FFF2-40B4-BE49-F238E27FC236}">
                <a16:creationId xmlns:a16="http://schemas.microsoft.com/office/drawing/2014/main" id="{ECAC8EC2-D2E7-4012-AC17-B821190BE5F2}"/>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b="1" dirty="0"/>
          </a:p>
        </p:txBody>
      </p:sp>
      <p:graphicFrame>
        <p:nvGraphicFramePr>
          <p:cNvPr id="6" name="Table 6">
            <a:extLst>
              <a:ext uri="{FF2B5EF4-FFF2-40B4-BE49-F238E27FC236}">
                <a16:creationId xmlns:a16="http://schemas.microsoft.com/office/drawing/2014/main" id="{C0A25521-059B-4DE6-A91E-E51D1FE1AF45}"/>
              </a:ext>
            </a:extLst>
          </p:cNvPr>
          <p:cNvGraphicFramePr>
            <a:graphicFrameLocks noGrp="1"/>
          </p:cNvGraphicFramePr>
          <p:nvPr>
            <p:extLst>
              <p:ext uri="{D42A27DB-BD31-4B8C-83A1-F6EECF244321}">
                <p14:modId xmlns:p14="http://schemas.microsoft.com/office/powerpoint/2010/main" val="2369118140"/>
              </p:ext>
            </p:extLst>
          </p:nvPr>
        </p:nvGraphicFramePr>
        <p:xfrm>
          <a:off x="676275" y="919196"/>
          <a:ext cx="10868025" cy="5019608"/>
        </p:xfrm>
        <a:graphic>
          <a:graphicData uri="http://schemas.openxmlformats.org/drawingml/2006/table">
            <a:tbl>
              <a:tblPr firstRow="1" bandRow="1">
                <a:tableStyleId>{5C22544A-7EE6-4342-B048-85BDC9FD1C3A}</a:tableStyleId>
              </a:tblPr>
              <a:tblGrid>
                <a:gridCol w="7705725">
                  <a:extLst>
                    <a:ext uri="{9D8B030D-6E8A-4147-A177-3AD203B41FA5}">
                      <a16:colId xmlns:a16="http://schemas.microsoft.com/office/drawing/2014/main" val="647554458"/>
                    </a:ext>
                  </a:extLst>
                </a:gridCol>
                <a:gridCol w="1226558">
                  <a:extLst>
                    <a:ext uri="{9D8B030D-6E8A-4147-A177-3AD203B41FA5}">
                      <a16:colId xmlns:a16="http://schemas.microsoft.com/office/drawing/2014/main" val="1000462166"/>
                    </a:ext>
                  </a:extLst>
                </a:gridCol>
                <a:gridCol w="1935742">
                  <a:extLst>
                    <a:ext uri="{9D8B030D-6E8A-4147-A177-3AD203B41FA5}">
                      <a16:colId xmlns:a16="http://schemas.microsoft.com/office/drawing/2014/main" val="4051263820"/>
                    </a:ext>
                  </a:extLst>
                </a:gridCol>
              </a:tblGrid>
              <a:tr h="335199">
                <a:tc>
                  <a:txBody>
                    <a:bodyPr/>
                    <a:lstStyle/>
                    <a:p>
                      <a:pPr algn="ctr"/>
                      <a:r>
                        <a:rPr lang="en-US" sz="1400" dirty="0"/>
                        <a:t>UPGRADE</a:t>
                      </a:r>
                    </a:p>
                  </a:txBody>
                  <a:tcPr/>
                </a:tc>
                <a:tc>
                  <a:txBody>
                    <a:bodyPr/>
                    <a:lstStyle/>
                    <a:p>
                      <a:pPr algn="ctr"/>
                      <a:r>
                        <a:rPr lang="en-US" sz="1400" dirty="0"/>
                        <a:t>EPA FUNDING</a:t>
                      </a:r>
                    </a:p>
                  </a:txBody>
                  <a:tcPr/>
                </a:tc>
                <a:tc>
                  <a:txBody>
                    <a:bodyPr/>
                    <a:lstStyle/>
                    <a:p>
                      <a:pPr algn="ctr"/>
                      <a:r>
                        <a:rPr lang="en-US" sz="1400" dirty="0"/>
                        <a:t>REQUIRED COST SHARE</a:t>
                      </a:r>
                    </a:p>
                  </a:txBody>
                  <a:tcPr/>
                </a:tc>
                <a:extLst>
                  <a:ext uri="{0D108BD9-81ED-4DB2-BD59-A6C34878D82A}">
                    <a16:rowId xmlns:a16="http://schemas.microsoft.com/office/drawing/2014/main" val="3501322981"/>
                  </a:ext>
                </a:extLst>
              </a:tr>
              <a:tr h="335199">
                <a:tc>
                  <a:txBody>
                    <a:bodyPr/>
                    <a:lstStyle/>
                    <a:p>
                      <a:r>
                        <a:rPr lang="en-US" sz="1400" dirty="0"/>
                        <a:t>Vehicle Replacement w. EPA-Certified Engine</a:t>
                      </a:r>
                    </a:p>
                  </a:txBody>
                  <a:tcPr/>
                </a:tc>
                <a:tc>
                  <a:txBody>
                    <a:bodyPr/>
                    <a:lstStyle/>
                    <a:p>
                      <a:pPr algn="ctr"/>
                      <a:r>
                        <a:rPr lang="en-US" sz="1400" dirty="0"/>
                        <a:t>25%</a:t>
                      </a:r>
                    </a:p>
                  </a:txBody>
                  <a:tcPr/>
                </a:tc>
                <a:tc>
                  <a:txBody>
                    <a:bodyPr/>
                    <a:lstStyle/>
                    <a:p>
                      <a:pPr algn="ctr"/>
                      <a:r>
                        <a:rPr lang="en-US" sz="1400" dirty="0"/>
                        <a:t>75%</a:t>
                      </a:r>
                    </a:p>
                  </a:txBody>
                  <a:tcPr/>
                </a:tc>
                <a:extLst>
                  <a:ext uri="{0D108BD9-81ED-4DB2-BD59-A6C34878D82A}">
                    <a16:rowId xmlns:a16="http://schemas.microsoft.com/office/drawing/2014/main" val="4054961523"/>
                  </a:ext>
                </a:extLst>
              </a:tr>
              <a:tr h="335199">
                <a:tc>
                  <a:txBody>
                    <a:bodyPr/>
                    <a:lstStyle/>
                    <a:p>
                      <a:r>
                        <a:rPr lang="en-US" sz="1400" dirty="0"/>
                        <a:t>Vehicle Replacement w.  CARB-Certified Low-NOX Engine</a:t>
                      </a:r>
                    </a:p>
                  </a:txBody>
                  <a:tcPr/>
                </a:tc>
                <a:tc>
                  <a:txBody>
                    <a:bodyPr/>
                    <a:lstStyle/>
                    <a:p>
                      <a:pPr algn="ctr"/>
                      <a:r>
                        <a:rPr lang="en-US" sz="1400" dirty="0"/>
                        <a:t>35%</a:t>
                      </a:r>
                    </a:p>
                  </a:txBody>
                  <a:tcPr/>
                </a:tc>
                <a:tc>
                  <a:txBody>
                    <a:bodyPr/>
                    <a:lstStyle/>
                    <a:p>
                      <a:pPr algn="ctr"/>
                      <a:r>
                        <a:rPr lang="en-US" sz="1400" dirty="0"/>
                        <a:t>65%</a:t>
                      </a:r>
                    </a:p>
                  </a:txBody>
                  <a:tcPr/>
                </a:tc>
                <a:extLst>
                  <a:ext uri="{0D108BD9-81ED-4DB2-BD59-A6C34878D82A}">
                    <a16:rowId xmlns:a16="http://schemas.microsoft.com/office/drawing/2014/main" val="1404967043"/>
                  </a:ext>
                </a:extLst>
              </a:tr>
              <a:tr h="335199">
                <a:tc>
                  <a:txBody>
                    <a:bodyPr/>
                    <a:lstStyle/>
                    <a:p>
                      <a:r>
                        <a:rPr lang="en-US" sz="1400" dirty="0"/>
                        <a:t>Vehicle Replacement w. zero-tailpipe emission power source</a:t>
                      </a:r>
                    </a:p>
                  </a:txBody>
                  <a:tcPr/>
                </a:tc>
                <a:tc>
                  <a:txBody>
                    <a:bodyPr/>
                    <a:lstStyle/>
                    <a:p>
                      <a:pPr algn="ctr"/>
                      <a:r>
                        <a:rPr lang="en-US" sz="1400" dirty="0"/>
                        <a:t>45%</a:t>
                      </a:r>
                    </a:p>
                  </a:txBody>
                  <a:tcPr/>
                </a:tc>
                <a:tc>
                  <a:txBody>
                    <a:bodyPr/>
                    <a:lstStyle/>
                    <a:p>
                      <a:pPr algn="ctr"/>
                      <a:r>
                        <a:rPr lang="en-US" sz="1400" dirty="0"/>
                        <a:t>55%</a:t>
                      </a:r>
                    </a:p>
                  </a:txBody>
                  <a:tcPr/>
                </a:tc>
                <a:extLst>
                  <a:ext uri="{0D108BD9-81ED-4DB2-BD59-A6C34878D82A}">
                    <a16:rowId xmlns:a16="http://schemas.microsoft.com/office/drawing/2014/main" val="915193627"/>
                  </a:ext>
                </a:extLst>
              </a:tr>
              <a:tr h="335199">
                <a:tc>
                  <a:txBody>
                    <a:bodyPr/>
                    <a:lstStyle/>
                    <a:p>
                      <a:r>
                        <a:rPr lang="en-US" sz="1400" dirty="0"/>
                        <a:t>Engine Replacement w. EPA-Certified Engine</a:t>
                      </a:r>
                    </a:p>
                  </a:txBody>
                  <a:tcPr/>
                </a:tc>
                <a:tc>
                  <a:txBody>
                    <a:bodyPr/>
                    <a:lstStyle/>
                    <a:p>
                      <a:pPr algn="ctr"/>
                      <a:r>
                        <a:rPr lang="en-US" sz="1400" dirty="0"/>
                        <a:t>40%</a:t>
                      </a:r>
                    </a:p>
                  </a:txBody>
                  <a:tcPr/>
                </a:tc>
                <a:tc>
                  <a:txBody>
                    <a:bodyPr/>
                    <a:lstStyle/>
                    <a:p>
                      <a:pPr algn="ctr"/>
                      <a:r>
                        <a:rPr lang="en-US" sz="1400" dirty="0"/>
                        <a:t>60%</a:t>
                      </a:r>
                    </a:p>
                  </a:txBody>
                  <a:tcPr/>
                </a:tc>
                <a:extLst>
                  <a:ext uri="{0D108BD9-81ED-4DB2-BD59-A6C34878D82A}">
                    <a16:rowId xmlns:a16="http://schemas.microsoft.com/office/drawing/2014/main" val="2357333075"/>
                  </a:ext>
                </a:extLst>
              </a:tr>
              <a:tr h="335199">
                <a:tc>
                  <a:txBody>
                    <a:bodyPr/>
                    <a:lstStyle/>
                    <a:p>
                      <a:r>
                        <a:rPr lang="en-US" sz="1400" dirty="0"/>
                        <a:t>Engine Replacement w. CARB-Certified Low-NOX</a:t>
                      </a:r>
                    </a:p>
                  </a:txBody>
                  <a:tcPr/>
                </a:tc>
                <a:tc>
                  <a:txBody>
                    <a:bodyPr/>
                    <a:lstStyle/>
                    <a:p>
                      <a:pPr algn="ctr"/>
                      <a:r>
                        <a:rPr lang="en-US" sz="1400" dirty="0"/>
                        <a:t>50%</a:t>
                      </a:r>
                    </a:p>
                  </a:txBody>
                  <a:tcPr/>
                </a:tc>
                <a:tc>
                  <a:txBody>
                    <a:bodyPr/>
                    <a:lstStyle/>
                    <a:p>
                      <a:pPr algn="ctr"/>
                      <a:r>
                        <a:rPr lang="en-US" sz="1400" dirty="0"/>
                        <a:t>50%</a:t>
                      </a:r>
                    </a:p>
                  </a:txBody>
                  <a:tcPr/>
                </a:tc>
                <a:extLst>
                  <a:ext uri="{0D108BD9-81ED-4DB2-BD59-A6C34878D82A}">
                    <a16:rowId xmlns:a16="http://schemas.microsoft.com/office/drawing/2014/main" val="4263309105"/>
                  </a:ext>
                </a:extLst>
              </a:tr>
              <a:tr h="335199">
                <a:tc>
                  <a:txBody>
                    <a:bodyPr/>
                    <a:lstStyle/>
                    <a:p>
                      <a:r>
                        <a:rPr lang="en-US" sz="1400" dirty="0"/>
                        <a:t>Engine Replacement w. Zero-Tailpipe Emission Power</a:t>
                      </a:r>
                    </a:p>
                  </a:txBody>
                  <a:tcPr/>
                </a:tc>
                <a:tc>
                  <a:txBody>
                    <a:bodyPr/>
                    <a:lstStyle/>
                    <a:p>
                      <a:pPr algn="ctr"/>
                      <a:r>
                        <a:rPr lang="en-US" sz="1400" dirty="0"/>
                        <a:t>60%</a:t>
                      </a:r>
                    </a:p>
                  </a:txBody>
                  <a:tcPr/>
                </a:tc>
                <a:tc>
                  <a:txBody>
                    <a:bodyPr/>
                    <a:lstStyle/>
                    <a:p>
                      <a:pPr algn="ctr"/>
                      <a:r>
                        <a:rPr lang="en-US" sz="1400" dirty="0"/>
                        <a:t>40%</a:t>
                      </a:r>
                    </a:p>
                  </a:txBody>
                  <a:tcPr/>
                </a:tc>
                <a:extLst>
                  <a:ext uri="{0D108BD9-81ED-4DB2-BD59-A6C34878D82A}">
                    <a16:rowId xmlns:a16="http://schemas.microsoft.com/office/drawing/2014/main" val="413543634"/>
                  </a:ext>
                </a:extLst>
              </a:tr>
              <a:tr h="335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Drayage Truck Replacement</a:t>
                      </a:r>
                    </a:p>
                  </a:txBody>
                  <a:tcPr/>
                </a:tc>
                <a:tc>
                  <a:txBody>
                    <a:bodyPr/>
                    <a:lstStyle/>
                    <a:p>
                      <a:pPr algn="ctr"/>
                      <a:r>
                        <a:rPr lang="en-US" sz="1400" dirty="0"/>
                        <a:t>50%</a:t>
                      </a:r>
                    </a:p>
                  </a:txBody>
                  <a:tcPr/>
                </a:tc>
                <a:tc>
                  <a:txBody>
                    <a:bodyPr/>
                    <a:lstStyle/>
                    <a:p>
                      <a:pPr algn="ctr"/>
                      <a:r>
                        <a:rPr lang="en-US" sz="1400" dirty="0"/>
                        <a:t>50%</a:t>
                      </a:r>
                    </a:p>
                  </a:txBody>
                  <a:tcPr/>
                </a:tc>
                <a:extLst>
                  <a:ext uri="{0D108BD9-81ED-4DB2-BD59-A6C34878D82A}">
                    <a16:rowId xmlns:a16="http://schemas.microsoft.com/office/drawing/2014/main" val="1256920611"/>
                  </a:ext>
                </a:extLst>
              </a:tr>
              <a:tr h="335199">
                <a:tc>
                  <a:txBody>
                    <a:bodyPr/>
                    <a:lstStyle/>
                    <a:p>
                      <a:r>
                        <a:rPr lang="en-US" sz="1400" dirty="0"/>
                        <a:t>Alternative Fuel Conversion</a:t>
                      </a:r>
                    </a:p>
                  </a:txBody>
                  <a:tcPr/>
                </a:tc>
                <a:tc>
                  <a:txBody>
                    <a:bodyPr/>
                    <a:lstStyle/>
                    <a:p>
                      <a:pPr algn="ctr"/>
                      <a:r>
                        <a:rPr lang="en-US" sz="1400" dirty="0"/>
                        <a:t>40%</a:t>
                      </a:r>
                    </a:p>
                  </a:txBody>
                  <a:tcPr/>
                </a:tc>
                <a:tc>
                  <a:txBody>
                    <a:bodyPr/>
                    <a:lstStyle/>
                    <a:p>
                      <a:pPr algn="ctr"/>
                      <a:r>
                        <a:rPr lang="en-US" sz="1400" dirty="0"/>
                        <a:t>60%</a:t>
                      </a:r>
                    </a:p>
                  </a:txBody>
                  <a:tcPr/>
                </a:tc>
                <a:extLst>
                  <a:ext uri="{0D108BD9-81ED-4DB2-BD59-A6C34878D82A}">
                    <a16:rowId xmlns:a16="http://schemas.microsoft.com/office/drawing/2014/main" val="3258525727"/>
                  </a:ext>
                </a:extLst>
              </a:tr>
              <a:tr h="335199">
                <a:tc>
                  <a:txBody>
                    <a:bodyPr/>
                    <a:lstStyle/>
                    <a:p>
                      <a:r>
                        <a:rPr lang="en-US" sz="1400" dirty="0"/>
                        <a:t>Exhaust After-Treatment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1650445614"/>
                  </a:ext>
                </a:extLst>
              </a:tr>
              <a:tr h="326822">
                <a:tc>
                  <a:txBody>
                    <a:bodyPr/>
                    <a:lstStyle/>
                    <a:p>
                      <a:r>
                        <a:rPr lang="en-US" sz="1400" dirty="0"/>
                        <a:t>Low-Rolling-Resistance + Aerodynamics (when combined with new Exhaust After-Treatment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227695234"/>
                  </a:ext>
                </a:extLst>
              </a:tr>
              <a:tr h="3351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Certified Remanufacture Systems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98343413"/>
                  </a:ext>
                </a:extLst>
              </a:tr>
              <a:tr h="335199">
                <a:tc>
                  <a:txBody>
                    <a:bodyPr/>
                    <a:lstStyle/>
                    <a:p>
                      <a:r>
                        <a:rPr lang="en-US" sz="1400" dirty="0"/>
                        <a:t>Engine Upgrade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4070236750"/>
                  </a:ext>
                </a:extLst>
              </a:tr>
              <a:tr h="335199">
                <a:tc>
                  <a:txBody>
                    <a:bodyPr/>
                    <a:lstStyle/>
                    <a:p>
                      <a:r>
                        <a:rPr lang="en-US" sz="1400" dirty="0"/>
                        <a:t>Hybrid Retrofit Systems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857244728"/>
                  </a:ext>
                </a:extLst>
              </a:tr>
              <a:tr h="335199">
                <a:tc>
                  <a:txBody>
                    <a:bodyPr/>
                    <a:lstStyle/>
                    <a:p>
                      <a:r>
                        <a:rPr lang="en-US" sz="1400" dirty="0"/>
                        <a:t>Electrified Parking Space Technologies</a:t>
                      </a:r>
                    </a:p>
                  </a:txBody>
                  <a:tcPr/>
                </a:tc>
                <a:tc>
                  <a:txBody>
                    <a:bodyPr/>
                    <a:lstStyle/>
                    <a:p>
                      <a:pPr algn="ctr"/>
                      <a:r>
                        <a:rPr lang="en-US" sz="1400" dirty="0"/>
                        <a:t>30%</a:t>
                      </a:r>
                    </a:p>
                  </a:txBody>
                  <a:tcPr/>
                </a:tc>
                <a:tc>
                  <a:txBody>
                    <a:bodyPr/>
                    <a:lstStyle/>
                    <a:p>
                      <a:pPr algn="ctr"/>
                      <a:r>
                        <a:rPr lang="en-US" sz="1400" dirty="0"/>
                        <a:t>70%</a:t>
                      </a:r>
                    </a:p>
                  </a:txBody>
                  <a:tcPr/>
                </a:tc>
                <a:extLst>
                  <a:ext uri="{0D108BD9-81ED-4DB2-BD59-A6C34878D82A}">
                    <a16:rowId xmlns:a16="http://schemas.microsoft.com/office/drawing/2014/main" val="114577933"/>
                  </a:ext>
                </a:extLst>
              </a:tr>
            </a:tbl>
          </a:graphicData>
        </a:graphic>
      </p:graphicFrame>
    </p:spTree>
    <p:extLst>
      <p:ext uri="{BB962C8B-B14F-4D97-AF65-F5344CB8AC3E}">
        <p14:creationId xmlns:p14="http://schemas.microsoft.com/office/powerpoint/2010/main" val="97778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A5B6B-612B-4768-B168-C6A68BF09621}"/>
              </a:ext>
            </a:extLst>
          </p:cNvPr>
          <p:cNvSpPr>
            <a:spLocks noGrp="1"/>
          </p:cNvSpPr>
          <p:nvPr>
            <p:ph type="title"/>
          </p:nvPr>
        </p:nvSpPr>
        <p:spPr>
          <a:xfrm>
            <a:off x="563418" y="-321689"/>
            <a:ext cx="11065163" cy="1110102"/>
          </a:xfrm>
        </p:spPr>
        <p:txBody>
          <a:bodyPr>
            <a:normAutofit/>
          </a:bodyPr>
          <a:lstStyle/>
          <a:p>
            <a:pPr algn="ctr"/>
            <a:r>
              <a:rPr lang="en-US" sz="4400" b="1" u="sng" dirty="0"/>
              <a:t>Eligible Upgrades &amp; Reimbursements </a:t>
            </a:r>
          </a:p>
        </p:txBody>
      </p:sp>
      <p:sp>
        <p:nvSpPr>
          <p:cNvPr id="3" name="Content Placeholder 2">
            <a:extLst>
              <a:ext uri="{FF2B5EF4-FFF2-40B4-BE49-F238E27FC236}">
                <a16:creationId xmlns:a16="http://schemas.microsoft.com/office/drawing/2014/main" id="{ECAC8EC2-D2E7-4012-AC17-B821190BE5F2}"/>
              </a:ext>
            </a:extLst>
          </p:cNvPr>
          <p:cNvSpPr>
            <a:spLocks noGrp="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b="1" dirty="0"/>
          </a:p>
        </p:txBody>
      </p:sp>
      <p:graphicFrame>
        <p:nvGraphicFramePr>
          <p:cNvPr id="6" name="Table 6">
            <a:extLst>
              <a:ext uri="{FF2B5EF4-FFF2-40B4-BE49-F238E27FC236}">
                <a16:creationId xmlns:a16="http://schemas.microsoft.com/office/drawing/2014/main" id="{C0A25521-059B-4DE6-A91E-E51D1FE1AF45}"/>
              </a:ext>
            </a:extLst>
          </p:cNvPr>
          <p:cNvGraphicFramePr>
            <a:graphicFrameLocks noGrp="1"/>
          </p:cNvGraphicFramePr>
          <p:nvPr>
            <p:extLst>
              <p:ext uri="{D42A27DB-BD31-4B8C-83A1-F6EECF244321}">
                <p14:modId xmlns:p14="http://schemas.microsoft.com/office/powerpoint/2010/main" val="2861796639"/>
              </p:ext>
            </p:extLst>
          </p:nvPr>
        </p:nvGraphicFramePr>
        <p:xfrm>
          <a:off x="725805" y="752475"/>
          <a:ext cx="10801350" cy="5562600"/>
        </p:xfrm>
        <a:graphic>
          <a:graphicData uri="http://schemas.openxmlformats.org/drawingml/2006/table">
            <a:tbl>
              <a:tblPr firstRow="1" bandRow="1">
                <a:tableStyleId>{5C22544A-7EE6-4342-B048-85BDC9FD1C3A}</a:tableStyleId>
              </a:tblPr>
              <a:tblGrid>
                <a:gridCol w="7561771">
                  <a:extLst>
                    <a:ext uri="{9D8B030D-6E8A-4147-A177-3AD203B41FA5}">
                      <a16:colId xmlns:a16="http://schemas.microsoft.com/office/drawing/2014/main" val="647554458"/>
                    </a:ext>
                  </a:extLst>
                </a:gridCol>
                <a:gridCol w="1267904">
                  <a:extLst>
                    <a:ext uri="{9D8B030D-6E8A-4147-A177-3AD203B41FA5}">
                      <a16:colId xmlns:a16="http://schemas.microsoft.com/office/drawing/2014/main" val="1000462166"/>
                    </a:ext>
                  </a:extLst>
                </a:gridCol>
                <a:gridCol w="1971675">
                  <a:extLst>
                    <a:ext uri="{9D8B030D-6E8A-4147-A177-3AD203B41FA5}">
                      <a16:colId xmlns:a16="http://schemas.microsoft.com/office/drawing/2014/main" val="4051263820"/>
                    </a:ext>
                  </a:extLst>
                </a:gridCol>
              </a:tblGrid>
              <a:tr h="370840">
                <a:tc>
                  <a:txBody>
                    <a:bodyPr/>
                    <a:lstStyle/>
                    <a:p>
                      <a:pPr algn="ctr"/>
                      <a:r>
                        <a:rPr lang="en-US" sz="1400" dirty="0"/>
                        <a:t>UPGRADE</a:t>
                      </a:r>
                    </a:p>
                  </a:txBody>
                  <a:tcPr/>
                </a:tc>
                <a:tc>
                  <a:txBody>
                    <a:bodyPr/>
                    <a:lstStyle/>
                    <a:p>
                      <a:pPr algn="ctr"/>
                      <a:r>
                        <a:rPr lang="en-US" sz="1400" dirty="0"/>
                        <a:t>EPA FUNDING</a:t>
                      </a:r>
                    </a:p>
                  </a:txBody>
                  <a:tcPr/>
                </a:tc>
                <a:tc>
                  <a:txBody>
                    <a:bodyPr/>
                    <a:lstStyle/>
                    <a:p>
                      <a:pPr algn="ctr"/>
                      <a:r>
                        <a:rPr lang="en-US" sz="1400" dirty="0"/>
                        <a:t>REQUIRED COST SHARE</a:t>
                      </a:r>
                    </a:p>
                  </a:txBody>
                  <a:tcPr/>
                </a:tc>
                <a:extLst>
                  <a:ext uri="{0D108BD9-81ED-4DB2-BD59-A6C34878D82A}">
                    <a16:rowId xmlns:a16="http://schemas.microsoft.com/office/drawing/2014/main" val="3501322981"/>
                  </a:ext>
                </a:extLst>
              </a:tr>
              <a:tr h="370840">
                <a:tc>
                  <a:txBody>
                    <a:bodyPr/>
                    <a:lstStyle/>
                    <a:p>
                      <a:r>
                        <a:rPr lang="en-US" sz="1400" dirty="0"/>
                        <a:t>Vehicle Replacement w. EPA-Certified Engine</a:t>
                      </a:r>
                    </a:p>
                  </a:txBody>
                  <a:tcPr/>
                </a:tc>
                <a:tc>
                  <a:txBody>
                    <a:bodyPr/>
                    <a:lstStyle/>
                    <a:p>
                      <a:pPr algn="ctr"/>
                      <a:r>
                        <a:rPr lang="en-US" sz="1400" dirty="0"/>
                        <a:t>25%</a:t>
                      </a:r>
                    </a:p>
                  </a:txBody>
                  <a:tcPr/>
                </a:tc>
                <a:tc>
                  <a:txBody>
                    <a:bodyPr/>
                    <a:lstStyle/>
                    <a:p>
                      <a:pPr algn="ctr"/>
                      <a:r>
                        <a:rPr lang="en-US" sz="1400" dirty="0"/>
                        <a:t>75%</a:t>
                      </a:r>
                    </a:p>
                  </a:txBody>
                  <a:tcPr/>
                </a:tc>
                <a:extLst>
                  <a:ext uri="{0D108BD9-81ED-4DB2-BD59-A6C34878D82A}">
                    <a16:rowId xmlns:a16="http://schemas.microsoft.com/office/drawing/2014/main" val="4054961523"/>
                  </a:ext>
                </a:extLst>
              </a:tr>
              <a:tr h="370840">
                <a:tc>
                  <a:txBody>
                    <a:bodyPr/>
                    <a:lstStyle/>
                    <a:p>
                      <a:r>
                        <a:rPr lang="en-US" sz="1400" dirty="0"/>
                        <a:t>Vehicle Replacement w.  CARB-Certified Low-NOX Engine</a:t>
                      </a:r>
                    </a:p>
                  </a:txBody>
                  <a:tcPr/>
                </a:tc>
                <a:tc>
                  <a:txBody>
                    <a:bodyPr/>
                    <a:lstStyle/>
                    <a:p>
                      <a:pPr algn="ctr"/>
                      <a:r>
                        <a:rPr lang="en-US" sz="1400" dirty="0"/>
                        <a:t>35%</a:t>
                      </a:r>
                    </a:p>
                  </a:txBody>
                  <a:tcPr/>
                </a:tc>
                <a:tc>
                  <a:txBody>
                    <a:bodyPr/>
                    <a:lstStyle/>
                    <a:p>
                      <a:pPr algn="ctr"/>
                      <a:r>
                        <a:rPr lang="en-US" sz="1400" dirty="0"/>
                        <a:t>65%</a:t>
                      </a:r>
                    </a:p>
                  </a:txBody>
                  <a:tcPr/>
                </a:tc>
                <a:extLst>
                  <a:ext uri="{0D108BD9-81ED-4DB2-BD59-A6C34878D82A}">
                    <a16:rowId xmlns:a16="http://schemas.microsoft.com/office/drawing/2014/main" val="1404967043"/>
                  </a:ext>
                </a:extLst>
              </a:tr>
              <a:tr h="370840">
                <a:tc>
                  <a:txBody>
                    <a:bodyPr/>
                    <a:lstStyle/>
                    <a:p>
                      <a:r>
                        <a:rPr lang="en-US" sz="1400" dirty="0"/>
                        <a:t>Vehicle Replacement w. zero-tailpipe emission power source</a:t>
                      </a:r>
                    </a:p>
                  </a:txBody>
                  <a:tcPr/>
                </a:tc>
                <a:tc>
                  <a:txBody>
                    <a:bodyPr/>
                    <a:lstStyle/>
                    <a:p>
                      <a:pPr algn="ctr"/>
                      <a:r>
                        <a:rPr lang="en-US" sz="1400" dirty="0"/>
                        <a:t>45%</a:t>
                      </a:r>
                    </a:p>
                  </a:txBody>
                  <a:tcPr/>
                </a:tc>
                <a:tc>
                  <a:txBody>
                    <a:bodyPr/>
                    <a:lstStyle/>
                    <a:p>
                      <a:pPr algn="ctr"/>
                      <a:r>
                        <a:rPr lang="en-US" sz="1400" dirty="0"/>
                        <a:t>55%</a:t>
                      </a:r>
                    </a:p>
                  </a:txBody>
                  <a:tcPr/>
                </a:tc>
                <a:extLst>
                  <a:ext uri="{0D108BD9-81ED-4DB2-BD59-A6C34878D82A}">
                    <a16:rowId xmlns:a16="http://schemas.microsoft.com/office/drawing/2014/main" val="915193627"/>
                  </a:ext>
                </a:extLst>
              </a:tr>
              <a:tr h="370840">
                <a:tc>
                  <a:txBody>
                    <a:bodyPr/>
                    <a:lstStyle/>
                    <a:p>
                      <a:r>
                        <a:rPr lang="en-US" sz="1400" dirty="0"/>
                        <a:t>Engine Replacement w. EPA-Certified Engine</a:t>
                      </a:r>
                    </a:p>
                  </a:txBody>
                  <a:tcPr/>
                </a:tc>
                <a:tc>
                  <a:txBody>
                    <a:bodyPr/>
                    <a:lstStyle/>
                    <a:p>
                      <a:pPr algn="ctr"/>
                      <a:r>
                        <a:rPr lang="en-US" sz="1400" dirty="0"/>
                        <a:t>40%</a:t>
                      </a:r>
                    </a:p>
                  </a:txBody>
                  <a:tcPr/>
                </a:tc>
                <a:tc>
                  <a:txBody>
                    <a:bodyPr/>
                    <a:lstStyle/>
                    <a:p>
                      <a:pPr algn="ctr"/>
                      <a:r>
                        <a:rPr lang="en-US" sz="1400" dirty="0"/>
                        <a:t>60%</a:t>
                      </a:r>
                    </a:p>
                  </a:txBody>
                  <a:tcPr/>
                </a:tc>
                <a:extLst>
                  <a:ext uri="{0D108BD9-81ED-4DB2-BD59-A6C34878D82A}">
                    <a16:rowId xmlns:a16="http://schemas.microsoft.com/office/drawing/2014/main" val="2357333075"/>
                  </a:ext>
                </a:extLst>
              </a:tr>
              <a:tr h="370840">
                <a:tc>
                  <a:txBody>
                    <a:bodyPr/>
                    <a:lstStyle/>
                    <a:p>
                      <a:r>
                        <a:rPr lang="en-US" sz="1400" dirty="0"/>
                        <a:t>Engine Replacement w. CARB-Certified Low-NOX</a:t>
                      </a:r>
                    </a:p>
                  </a:txBody>
                  <a:tcPr/>
                </a:tc>
                <a:tc>
                  <a:txBody>
                    <a:bodyPr/>
                    <a:lstStyle/>
                    <a:p>
                      <a:pPr algn="ctr"/>
                      <a:r>
                        <a:rPr lang="en-US" sz="1400" dirty="0"/>
                        <a:t>50%</a:t>
                      </a:r>
                    </a:p>
                  </a:txBody>
                  <a:tcPr/>
                </a:tc>
                <a:tc>
                  <a:txBody>
                    <a:bodyPr/>
                    <a:lstStyle/>
                    <a:p>
                      <a:pPr algn="ctr"/>
                      <a:r>
                        <a:rPr lang="en-US" sz="1400" dirty="0"/>
                        <a:t>50%</a:t>
                      </a:r>
                    </a:p>
                  </a:txBody>
                  <a:tcPr/>
                </a:tc>
                <a:extLst>
                  <a:ext uri="{0D108BD9-81ED-4DB2-BD59-A6C34878D82A}">
                    <a16:rowId xmlns:a16="http://schemas.microsoft.com/office/drawing/2014/main" val="4263309105"/>
                  </a:ext>
                </a:extLst>
              </a:tr>
              <a:tr h="370840">
                <a:tc>
                  <a:txBody>
                    <a:bodyPr/>
                    <a:lstStyle/>
                    <a:p>
                      <a:r>
                        <a:rPr lang="en-US" sz="1400" dirty="0"/>
                        <a:t>Engine Replacement w. Zero-Tailpipe Emission Power</a:t>
                      </a:r>
                    </a:p>
                  </a:txBody>
                  <a:tcPr/>
                </a:tc>
                <a:tc>
                  <a:txBody>
                    <a:bodyPr/>
                    <a:lstStyle/>
                    <a:p>
                      <a:pPr algn="ctr"/>
                      <a:r>
                        <a:rPr lang="en-US" sz="1400" dirty="0"/>
                        <a:t>60%</a:t>
                      </a:r>
                    </a:p>
                  </a:txBody>
                  <a:tcPr/>
                </a:tc>
                <a:tc>
                  <a:txBody>
                    <a:bodyPr/>
                    <a:lstStyle/>
                    <a:p>
                      <a:pPr algn="ctr"/>
                      <a:r>
                        <a:rPr lang="en-US" sz="1400" dirty="0"/>
                        <a:t>40%</a:t>
                      </a:r>
                    </a:p>
                  </a:txBody>
                  <a:tcPr/>
                </a:tc>
                <a:extLst>
                  <a:ext uri="{0D108BD9-81ED-4DB2-BD59-A6C34878D82A}">
                    <a16:rowId xmlns:a16="http://schemas.microsoft.com/office/drawing/2014/main" val="4135436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Drayage Truck Replacement</a:t>
                      </a:r>
                    </a:p>
                  </a:txBody>
                  <a:tcPr/>
                </a:tc>
                <a:tc>
                  <a:txBody>
                    <a:bodyPr/>
                    <a:lstStyle/>
                    <a:p>
                      <a:pPr algn="ctr"/>
                      <a:r>
                        <a:rPr lang="en-US" sz="1400" dirty="0"/>
                        <a:t>50%</a:t>
                      </a:r>
                    </a:p>
                  </a:txBody>
                  <a:tcPr/>
                </a:tc>
                <a:tc>
                  <a:txBody>
                    <a:bodyPr/>
                    <a:lstStyle/>
                    <a:p>
                      <a:pPr algn="ctr"/>
                      <a:r>
                        <a:rPr lang="en-US" sz="1400" dirty="0"/>
                        <a:t>50%</a:t>
                      </a:r>
                    </a:p>
                  </a:txBody>
                  <a:tcPr/>
                </a:tc>
                <a:extLst>
                  <a:ext uri="{0D108BD9-81ED-4DB2-BD59-A6C34878D82A}">
                    <a16:rowId xmlns:a16="http://schemas.microsoft.com/office/drawing/2014/main" val="1256920611"/>
                  </a:ext>
                </a:extLst>
              </a:tr>
              <a:tr h="370840">
                <a:tc>
                  <a:txBody>
                    <a:bodyPr/>
                    <a:lstStyle/>
                    <a:p>
                      <a:r>
                        <a:rPr lang="en-US" sz="1400" dirty="0"/>
                        <a:t>Alternative Fuel Conversion</a:t>
                      </a:r>
                    </a:p>
                  </a:txBody>
                  <a:tcPr/>
                </a:tc>
                <a:tc>
                  <a:txBody>
                    <a:bodyPr/>
                    <a:lstStyle/>
                    <a:p>
                      <a:pPr algn="ctr"/>
                      <a:r>
                        <a:rPr lang="en-US" sz="1400" dirty="0"/>
                        <a:t>40%</a:t>
                      </a:r>
                    </a:p>
                  </a:txBody>
                  <a:tcPr/>
                </a:tc>
                <a:tc>
                  <a:txBody>
                    <a:bodyPr/>
                    <a:lstStyle/>
                    <a:p>
                      <a:pPr algn="ctr"/>
                      <a:r>
                        <a:rPr lang="en-US" sz="1400" dirty="0"/>
                        <a:t>60%</a:t>
                      </a:r>
                    </a:p>
                  </a:txBody>
                  <a:tcPr/>
                </a:tc>
                <a:extLst>
                  <a:ext uri="{0D108BD9-81ED-4DB2-BD59-A6C34878D82A}">
                    <a16:rowId xmlns:a16="http://schemas.microsoft.com/office/drawing/2014/main" val="3258525727"/>
                  </a:ext>
                </a:extLst>
              </a:tr>
              <a:tr h="370840">
                <a:tc>
                  <a:txBody>
                    <a:bodyPr/>
                    <a:lstStyle/>
                    <a:p>
                      <a:r>
                        <a:rPr lang="en-US" sz="1400" dirty="0"/>
                        <a:t>Exhaust After-Treatment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1650445614"/>
                  </a:ext>
                </a:extLst>
              </a:tr>
              <a:tr h="370840">
                <a:tc>
                  <a:txBody>
                    <a:bodyPr/>
                    <a:lstStyle/>
                    <a:p>
                      <a:r>
                        <a:rPr lang="en-US" sz="1400" dirty="0"/>
                        <a:t>Low-Rolling-Resistance + Aerodynamics (when combined with new Exhaust After-Treatment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22769523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Certified Remanufacture Systems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98343413"/>
                  </a:ext>
                </a:extLst>
              </a:tr>
              <a:tr h="370840">
                <a:tc>
                  <a:txBody>
                    <a:bodyPr/>
                    <a:lstStyle/>
                    <a:p>
                      <a:r>
                        <a:rPr lang="en-US" sz="1400" dirty="0"/>
                        <a:t>Engine Upgrade Retrofits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4070236750"/>
                  </a:ext>
                </a:extLst>
              </a:tr>
              <a:tr h="370840">
                <a:tc>
                  <a:txBody>
                    <a:bodyPr/>
                    <a:lstStyle/>
                    <a:p>
                      <a:r>
                        <a:rPr lang="en-US" sz="1400" dirty="0"/>
                        <a:t>Hybrid Retrofit Systems</a:t>
                      </a:r>
                    </a:p>
                  </a:txBody>
                  <a:tcPr/>
                </a:tc>
                <a:tc>
                  <a:txBody>
                    <a:bodyPr/>
                    <a:lstStyle/>
                    <a:p>
                      <a:pPr algn="ctr"/>
                      <a:r>
                        <a:rPr lang="en-US" sz="1400" dirty="0"/>
                        <a:t>100%</a:t>
                      </a:r>
                    </a:p>
                  </a:txBody>
                  <a:tcPr/>
                </a:tc>
                <a:tc>
                  <a:txBody>
                    <a:bodyPr/>
                    <a:lstStyle/>
                    <a:p>
                      <a:pPr algn="ctr"/>
                      <a:r>
                        <a:rPr lang="en-US" sz="1400" dirty="0"/>
                        <a:t>0%</a:t>
                      </a:r>
                    </a:p>
                  </a:txBody>
                  <a:tcPr/>
                </a:tc>
                <a:extLst>
                  <a:ext uri="{0D108BD9-81ED-4DB2-BD59-A6C34878D82A}">
                    <a16:rowId xmlns:a16="http://schemas.microsoft.com/office/drawing/2014/main" val="2857244728"/>
                  </a:ext>
                </a:extLst>
              </a:tr>
              <a:tr h="370840">
                <a:tc>
                  <a:txBody>
                    <a:bodyPr/>
                    <a:lstStyle/>
                    <a:p>
                      <a:r>
                        <a:rPr lang="en-US" sz="1400" dirty="0"/>
                        <a:t>Electrified Parking Space Technologies</a:t>
                      </a:r>
                    </a:p>
                  </a:txBody>
                  <a:tcPr/>
                </a:tc>
                <a:tc>
                  <a:txBody>
                    <a:bodyPr/>
                    <a:lstStyle/>
                    <a:p>
                      <a:pPr algn="ctr"/>
                      <a:r>
                        <a:rPr lang="en-US" sz="1400" dirty="0"/>
                        <a:t>30%</a:t>
                      </a:r>
                    </a:p>
                  </a:txBody>
                  <a:tcPr/>
                </a:tc>
                <a:tc>
                  <a:txBody>
                    <a:bodyPr/>
                    <a:lstStyle/>
                    <a:p>
                      <a:pPr algn="ctr"/>
                      <a:r>
                        <a:rPr lang="en-US" sz="1400" dirty="0"/>
                        <a:t>70%</a:t>
                      </a:r>
                    </a:p>
                  </a:txBody>
                  <a:tcPr/>
                </a:tc>
                <a:extLst>
                  <a:ext uri="{0D108BD9-81ED-4DB2-BD59-A6C34878D82A}">
                    <a16:rowId xmlns:a16="http://schemas.microsoft.com/office/drawing/2014/main" val="114577933"/>
                  </a:ext>
                </a:extLst>
              </a:tr>
            </a:tbl>
          </a:graphicData>
        </a:graphic>
      </p:graphicFrame>
    </p:spTree>
    <p:extLst>
      <p:ext uri="{BB962C8B-B14F-4D97-AF65-F5344CB8AC3E}">
        <p14:creationId xmlns:p14="http://schemas.microsoft.com/office/powerpoint/2010/main" val="2833261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BDDA-7948-4582-88F9-8D7A82D7C719}"/>
              </a:ext>
            </a:extLst>
          </p:cNvPr>
          <p:cNvSpPr>
            <a:spLocks noGrp="1"/>
          </p:cNvSpPr>
          <p:nvPr>
            <p:ph type="title"/>
          </p:nvPr>
        </p:nvSpPr>
        <p:spPr>
          <a:xfrm>
            <a:off x="838200" y="365125"/>
            <a:ext cx="10515600" cy="1793428"/>
          </a:xfrm>
        </p:spPr>
        <p:txBody>
          <a:bodyPr/>
          <a:lstStyle/>
          <a:p>
            <a:pPr algn="ctr"/>
            <a:r>
              <a:rPr lang="en-US" b="1" dirty="0"/>
              <a:t>On-Road Vehicle/Technology </a:t>
            </a:r>
            <a:br>
              <a:rPr lang="en-US" b="1" dirty="0"/>
            </a:br>
            <a:r>
              <a:rPr lang="en-US" b="1" dirty="0"/>
              <a:t>Eligibility By Year</a:t>
            </a:r>
          </a:p>
        </p:txBody>
      </p:sp>
      <p:sp>
        <p:nvSpPr>
          <p:cNvPr id="3" name="Content Placeholder 2">
            <a:extLst>
              <a:ext uri="{FF2B5EF4-FFF2-40B4-BE49-F238E27FC236}">
                <a16:creationId xmlns:a16="http://schemas.microsoft.com/office/drawing/2014/main" id="{83DFF406-EBF1-409A-A0FD-11DAA4A98BF6}"/>
              </a:ext>
            </a:extLst>
          </p:cNvPr>
          <p:cNvSpPr>
            <a:spLocks noGrp="1"/>
          </p:cNvSpPr>
          <p:nvPr>
            <p:ph idx="1"/>
          </p:nvPr>
        </p:nvSpPr>
        <p:spPr/>
        <p:txBody>
          <a:bodyPr>
            <a:normAutofit/>
          </a:bodyPr>
          <a:lstStyle/>
          <a:p>
            <a:pPr marL="0" indent="0" algn="just">
              <a:buNone/>
            </a:pPr>
            <a:r>
              <a:rPr lang="en-US" b="1" dirty="0"/>
              <a:t> DERA 2020</a:t>
            </a:r>
          </a:p>
          <a:p>
            <a:pPr marL="0" indent="0">
              <a:buNone/>
            </a:pPr>
            <a:endParaRPr lang="en-US" dirty="0"/>
          </a:p>
        </p:txBody>
      </p:sp>
      <p:graphicFrame>
        <p:nvGraphicFramePr>
          <p:cNvPr id="4" name="Table 4">
            <a:extLst>
              <a:ext uri="{FF2B5EF4-FFF2-40B4-BE49-F238E27FC236}">
                <a16:creationId xmlns:a16="http://schemas.microsoft.com/office/drawing/2014/main" id="{E0341ACE-4676-4B98-A91C-C2E691E8D8F8}"/>
              </a:ext>
            </a:extLst>
          </p:cNvPr>
          <p:cNvGraphicFramePr>
            <a:graphicFrameLocks noGrp="1"/>
          </p:cNvGraphicFramePr>
          <p:nvPr>
            <p:extLst>
              <p:ext uri="{D42A27DB-BD31-4B8C-83A1-F6EECF244321}">
                <p14:modId xmlns:p14="http://schemas.microsoft.com/office/powerpoint/2010/main" val="1821762422"/>
              </p:ext>
            </p:extLst>
          </p:nvPr>
        </p:nvGraphicFramePr>
        <p:xfrm>
          <a:off x="838200" y="2261273"/>
          <a:ext cx="10699377" cy="2575560"/>
        </p:xfrm>
        <a:graphic>
          <a:graphicData uri="http://schemas.openxmlformats.org/drawingml/2006/table">
            <a:tbl>
              <a:tblPr firstRow="1" bandRow="1">
                <a:tableStyleId>{5C22544A-7EE6-4342-B048-85BDC9FD1C3A}</a:tableStyleId>
              </a:tblPr>
              <a:tblGrid>
                <a:gridCol w="1566583">
                  <a:extLst>
                    <a:ext uri="{9D8B030D-6E8A-4147-A177-3AD203B41FA5}">
                      <a16:colId xmlns:a16="http://schemas.microsoft.com/office/drawing/2014/main" val="1160379190"/>
                    </a:ext>
                  </a:extLst>
                </a:gridCol>
                <a:gridCol w="714935">
                  <a:extLst>
                    <a:ext uri="{9D8B030D-6E8A-4147-A177-3AD203B41FA5}">
                      <a16:colId xmlns:a16="http://schemas.microsoft.com/office/drawing/2014/main" val="671239558"/>
                    </a:ext>
                  </a:extLst>
                </a:gridCol>
                <a:gridCol w="681317">
                  <a:extLst>
                    <a:ext uri="{9D8B030D-6E8A-4147-A177-3AD203B41FA5}">
                      <a16:colId xmlns:a16="http://schemas.microsoft.com/office/drawing/2014/main" val="442480107"/>
                    </a:ext>
                  </a:extLst>
                </a:gridCol>
                <a:gridCol w="726141">
                  <a:extLst>
                    <a:ext uri="{9D8B030D-6E8A-4147-A177-3AD203B41FA5}">
                      <a16:colId xmlns:a16="http://schemas.microsoft.com/office/drawing/2014/main" val="3045648848"/>
                    </a:ext>
                  </a:extLst>
                </a:gridCol>
                <a:gridCol w="1972236">
                  <a:extLst>
                    <a:ext uri="{9D8B030D-6E8A-4147-A177-3AD203B41FA5}">
                      <a16:colId xmlns:a16="http://schemas.microsoft.com/office/drawing/2014/main" val="74271296"/>
                    </a:ext>
                  </a:extLst>
                </a:gridCol>
                <a:gridCol w="1918447">
                  <a:extLst>
                    <a:ext uri="{9D8B030D-6E8A-4147-A177-3AD203B41FA5}">
                      <a16:colId xmlns:a16="http://schemas.microsoft.com/office/drawing/2014/main" val="3908844379"/>
                    </a:ext>
                  </a:extLst>
                </a:gridCol>
                <a:gridCol w="1819835">
                  <a:extLst>
                    <a:ext uri="{9D8B030D-6E8A-4147-A177-3AD203B41FA5}">
                      <a16:colId xmlns:a16="http://schemas.microsoft.com/office/drawing/2014/main" val="4095991671"/>
                    </a:ext>
                  </a:extLst>
                </a:gridCol>
                <a:gridCol w="1299883">
                  <a:extLst>
                    <a:ext uri="{9D8B030D-6E8A-4147-A177-3AD203B41FA5}">
                      <a16:colId xmlns:a16="http://schemas.microsoft.com/office/drawing/2014/main" val="3521548056"/>
                    </a:ext>
                  </a:extLst>
                </a:gridCol>
              </a:tblGrid>
              <a:tr h="370840">
                <a:tc>
                  <a:txBody>
                    <a:bodyPr/>
                    <a:lstStyle/>
                    <a:p>
                      <a:r>
                        <a:rPr lang="en-US" dirty="0"/>
                        <a:t>Current Engine Model Year (EMY)</a:t>
                      </a:r>
                    </a:p>
                  </a:txBody>
                  <a:tcPr/>
                </a:tc>
                <a:tc>
                  <a:txBody>
                    <a:bodyPr/>
                    <a:lstStyle/>
                    <a:p>
                      <a:r>
                        <a:rPr lang="en-US" dirty="0"/>
                        <a:t>DOC + CCV</a:t>
                      </a:r>
                    </a:p>
                  </a:txBody>
                  <a:tcPr/>
                </a:tc>
                <a:tc>
                  <a:txBody>
                    <a:bodyPr/>
                    <a:lstStyle/>
                    <a:p>
                      <a:pPr algn="ctr"/>
                      <a:r>
                        <a:rPr lang="en-US" dirty="0"/>
                        <a:t>DPF</a:t>
                      </a:r>
                    </a:p>
                  </a:txBody>
                  <a:tcPr/>
                </a:tc>
                <a:tc>
                  <a:txBody>
                    <a:bodyPr/>
                    <a:lstStyle/>
                    <a:p>
                      <a:pPr algn="ctr"/>
                      <a:r>
                        <a:rPr lang="en-US" dirty="0"/>
                        <a:t>SCR</a:t>
                      </a:r>
                    </a:p>
                  </a:txBody>
                  <a:tcPr/>
                </a:tc>
                <a:tc>
                  <a:txBody>
                    <a:bodyPr/>
                    <a:lstStyle/>
                    <a:p>
                      <a:r>
                        <a:rPr lang="en-US" dirty="0"/>
                        <a:t>Verified Idle Reduction, Tires or Aerodynamics</a:t>
                      </a:r>
                    </a:p>
                  </a:txBody>
                  <a:tcPr/>
                </a:tc>
                <a:tc>
                  <a:txBody>
                    <a:bodyPr/>
                    <a:lstStyle/>
                    <a:p>
                      <a:r>
                        <a:rPr lang="en-US" dirty="0"/>
                        <a:t>Vehicle or Engine Replacement EMY 2018+ (2014+ for Drayage)</a:t>
                      </a:r>
                    </a:p>
                  </a:txBody>
                  <a:tcPr/>
                </a:tc>
                <a:tc>
                  <a:txBody>
                    <a:bodyPr/>
                    <a:lstStyle/>
                    <a:p>
                      <a:r>
                        <a:rPr lang="en-US" dirty="0"/>
                        <a:t>Vehicle or Engine Replacement EMY 2018+  </a:t>
                      </a:r>
                    </a:p>
                    <a:p>
                      <a:r>
                        <a:rPr lang="en-US" dirty="0"/>
                        <a:t>Zero Emission (2) or Low-NOX</a:t>
                      </a:r>
                    </a:p>
                  </a:txBody>
                  <a:tcPr/>
                </a:tc>
                <a:tc>
                  <a:txBody>
                    <a:bodyPr/>
                    <a:lstStyle/>
                    <a:p>
                      <a:r>
                        <a:rPr lang="en-US" dirty="0"/>
                        <a:t>Clean Alternative Fuel Conversion</a:t>
                      </a:r>
                    </a:p>
                  </a:txBody>
                  <a:tcPr/>
                </a:tc>
                <a:extLst>
                  <a:ext uri="{0D108BD9-81ED-4DB2-BD59-A6C34878D82A}">
                    <a16:rowId xmlns:a16="http://schemas.microsoft.com/office/drawing/2014/main" val="748882909"/>
                  </a:ext>
                </a:extLst>
              </a:tr>
              <a:tr h="370840">
                <a:tc>
                  <a:txBody>
                    <a:bodyPr/>
                    <a:lstStyle/>
                    <a:p>
                      <a:r>
                        <a:rPr lang="en-US" dirty="0"/>
                        <a:t>Older-2006</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3890982144"/>
                  </a:ext>
                </a:extLst>
              </a:tr>
              <a:tr h="370840">
                <a:tc>
                  <a:txBody>
                    <a:bodyPr/>
                    <a:lstStyle/>
                    <a:p>
                      <a:r>
                        <a:rPr lang="en-US" dirty="0"/>
                        <a:t>2007-2009</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r>
                        <a:rPr lang="en-US" dirty="0"/>
                        <a:t>Yes (1)</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1641807727"/>
                  </a:ext>
                </a:extLst>
              </a:tr>
              <a:tr h="370840">
                <a:tc>
                  <a:txBody>
                    <a:bodyPr/>
                    <a:lstStyle/>
                    <a:p>
                      <a:r>
                        <a:rPr lang="en-US" dirty="0"/>
                        <a:t>2010 - Newer</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r>
                        <a:rPr lang="en-US" dirty="0"/>
                        <a:t>Yes (1)</a:t>
                      </a:r>
                    </a:p>
                  </a:txBody>
                  <a:tcPr/>
                </a:tc>
                <a:tc>
                  <a:txBody>
                    <a:bodyPr/>
                    <a:lstStyle/>
                    <a:p>
                      <a:r>
                        <a:rPr lang="en-US" dirty="0"/>
                        <a:t>No</a:t>
                      </a:r>
                    </a:p>
                  </a:txBody>
                  <a:tcPr/>
                </a:tc>
                <a:tc>
                  <a:txBody>
                    <a:bodyPr/>
                    <a:lstStyle/>
                    <a:p>
                      <a:r>
                        <a:rPr lang="en-US" dirty="0"/>
                        <a:t>Yes</a:t>
                      </a:r>
                    </a:p>
                  </a:txBody>
                  <a:tcPr/>
                </a:tc>
                <a:tc>
                  <a:txBody>
                    <a:bodyPr/>
                    <a:lstStyle/>
                    <a:p>
                      <a:r>
                        <a:rPr lang="en-US" dirty="0"/>
                        <a:t>Yes</a:t>
                      </a:r>
                    </a:p>
                  </a:txBody>
                  <a:tcPr/>
                </a:tc>
                <a:extLst>
                  <a:ext uri="{0D108BD9-81ED-4DB2-BD59-A6C34878D82A}">
                    <a16:rowId xmlns:a16="http://schemas.microsoft.com/office/drawing/2014/main" val="1143212744"/>
                  </a:ext>
                </a:extLst>
              </a:tr>
            </a:tbl>
          </a:graphicData>
        </a:graphic>
      </p:graphicFrame>
      <p:sp>
        <p:nvSpPr>
          <p:cNvPr id="6" name="TextBox 5">
            <a:extLst>
              <a:ext uri="{FF2B5EF4-FFF2-40B4-BE49-F238E27FC236}">
                <a16:creationId xmlns:a16="http://schemas.microsoft.com/office/drawing/2014/main" id="{507C1A5B-5FDF-41B5-A2A4-55F5C9244949}"/>
              </a:ext>
            </a:extLst>
          </p:cNvPr>
          <p:cNvSpPr txBox="1"/>
          <p:nvPr/>
        </p:nvSpPr>
        <p:spPr>
          <a:xfrm>
            <a:off x="986118" y="4939553"/>
            <a:ext cx="10452847" cy="923330"/>
          </a:xfrm>
          <a:prstGeom prst="rect">
            <a:avLst/>
          </a:prstGeom>
          <a:noFill/>
        </p:spPr>
        <p:txBody>
          <a:bodyPr wrap="square" rtlCol="0">
            <a:spAutoFit/>
          </a:bodyPr>
          <a:lstStyle/>
          <a:p>
            <a:r>
              <a:rPr lang="en-US" dirty="0"/>
              <a:t>(1)  Auxiliary Power Units &amp; Generators are not eligible on vehicles with EMY 2007 or newer</a:t>
            </a:r>
          </a:p>
          <a:p>
            <a:r>
              <a:rPr lang="en-US" dirty="0"/>
              <a:t>(2)  Eligible fuel cell projects are limited to hydrogen fuel cell engine replacements for eligible urban transit buses, shuttle buses and drayage trucks </a:t>
            </a:r>
          </a:p>
        </p:txBody>
      </p:sp>
    </p:spTree>
    <p:extLst>
      <p:ext uri="{BB962C8B-B14F-4D97-AF65-F5344CB8AC3E}">
        <p14:creationId xmlns:p14="http://schemas.microsoft.com/office/powerpoint/2010/main" val="587789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BDDA-7948-4582-88F9-8D7A82D7C719}"/>
              </a:ext>
            </a:extLst>
          </p:cNvPr>
          <p:cNvSpPr>
            <a:spLocks noGrp="1"/>
          </p:cNvSpPr>
          <p:nvPr>
            <p:ph type="title"/>
          </p:nvPr>
        </p:nvSpPr>
        <p:spPr>
          <a:xfrm>
            <a:off x="654423" y="365125"/>
            <a:ext cx="10883154" cy="898899"/>
          </a:xfrm>
        </p:spPr>
        <p:txBody>
          <a:bodyPr>
            <a:normAutofit fontScale="90000"/>
          </a:bodyPr>
          <a:lstStyle/>
          <a:p>
            <a:pPr algn="ctr"/>
            <a:r>
              <a:rPr lang="en-US" b="1" dirty="0"/>
              <a:t>Off-Road Vehicle/Technology Eligibility By Tier</a:t>
            </a:r>
          </a:p>
        </p:txBody>
      </p:sp>
      <p:sp>
        <p:nvSpPr>
          <p:cNvPr id="3" name="Content Placeholder 2">
            <a:extLst>
              <a:ext uri="{FF2B5EF4-FFF2-40B4-BE49-F238E27FC236}">
                <a16:creationId xmlns:a16="http://schemas.microsoft.com/office/drawing/2014/main" id="{83DFF406-EBF1-409A-A0FD-11DAA4A98BF6}"/>
              </a:ext>
            </a:extLst>
          </p:cNvPr>
          <p:cNvSpPr>
            <a:spLocks noGrp="1"/>
          </p:cNvSpPr>
          <p:nvPr>
            <p:ph idx="1"/>
          </p:nvPr>
        </p:nvSpPr>
        <p:spPr>
          <a:xfrm>
            <a:off x="838200" y="1264024"/>
            <a:ext cx="10515600" cy="4921623"/>
          </a:xfrm>
        </p:spPr>
        <p:txBody>
          <a:bodyPr>
            <a:normAutofit/>
          </a:bodyPr>
          <a:lstStyle/>
          <a:p>
            <a:pPr marL="0" indent="0">
              <a:buNone/>
            </a:pPr>
            <a:endParaRPr lang="en-US" dirty="0"/>
          </a:p>
        </p:txBody>
      </p:sp>
      <p:graphicFrame>
        <p:nvGraphicFramePr>
          <p:cNvPr id="4" name="Table 4">
            <a:extLst>
              <a:ext uri="{FF2B5EF4-FFF2-40B4-BE49-F238E27FC236}">
                <a16:creationId xmlns:a16="http://schemas.microsoft.com/office/drawing/2014/main" id="{E0341ACE-4676-4B98-A91C-C2E691E8D8F8}"/>
              </a:ext>
            </a:extLst>
          </p:cNvPr>
          <p:cNvGraphicFramePr>
            <a:graphicFrameLocks noGrp="1"/>
          </p:cNvGraphicFramePr>
          <p:nvPr>
            <p:extLst>
              <p:ext uri="{D42A27DB-BD31-4B8C-83A1-F6EECF244321}">
                <p14:modId xmlns:p14="http://schemas.microsoft.com/office/powerpoint/2010/main" val="3185923825"/>
              </p:ext>
            </p:extLst>
          </p:nvPr>
        </p:nvGraphicFramePr>
        <p:xfrm>
          <a:off x="635373" y="1291844"/>
          <a:ext cx="11036043" cy="2374033"/>
        </p:xfrm>
        <a:graphic>
          <a:graphicData uri="http://schemas.openxmlformats.org/drawingml/2006/table">
            <a:tbl>
              <a:tblPr firstRow="1" bandRow="1">
                <a:tableStyleId>{5C22544A-7EE6-4342-B048-85BDC9FD1C3A}</a:tableStyleId>
              </a:tblPr>
              <a:tblGrid>
                <a:gridCol w="2073238">
                  <a:extLst>
                    <a:ext uri="{9D8B030D-6E8A-4147-A177-3AD203B41FA5}">
                      <a16:colId xmlns:a16="http://schemas.microsoft.com/office/drawing/2014/main" val="1160379190"/>
                    </a:ext>
                  </a:extLst>
                </a:gridCol>
                <a:gridCol w="1564081">
                  <a:extLst>
                    <a:ext uri="{9D8B030D-6E8A-4147-A177-3AD203B41FA5}">
                      <a16:colId xmlns:a16="http://schemas.microsoft.com/office/drawing/2014/main" val="671239558"/>
                    </a:ext>
                  </a:extLst>
                </a:gridCol>
                <a:gridCol w="1268806">
                  <a:extLst>
                    <a:ext uri="{9D8B030D-6E8A-4147-A177-3AD203B41FA5}">
                      <a16:colId xmlns:a16="http://schemas.microsoft.com/office/drawing/2014/main" val="1629428860"/>
                    </a:ext>
                  </a:extLst>
                </a:gridCol>
                <a:gridCol w="1542826">
                  <a:extLst>
                    <a:ext uri="{9D8B030D-6E8A-4147-A177-3AD203B41FA5}">
                      <a16:colId xmlns:a16="http://schemas.microsoft.com/office/drawing/2014/main" val="1752559982"/>
                    </a:ext>
                  </a:extLst>
                </a:gridCol>
                <a:gridCol w="1542826">
                  <a:extLst>
                    <a:ext uri="{9D8B030D-6E8A-4147-A177-3AD203B41FA5}">
                      <a16:colId xmlns:a16="http://schemas.microsoft.com/office/drawing/2014/main" val="1987780105"/>
                    </a:ext>
                  </a:extLst>
                </a:gridCol>
                <a:gridCol w="1522133">
                  <a:extLst>
                    <a:ext uri="{9D8B030D-6E8A-4147-A177-3AD203B41FA5}">
                      <a16:colId xmlns:a16="http://schemas.microsoft.com/office/drawing/2014/main" val="1722727103"/>
                    </a:ext>
                  </a:extLst>
                </a:gridCol>
                <a:gridCol w="1522133">
                  <a:extLst>
                    <a:ext uri="{9D8B030D-6E8A-4147-A177-3AD203B41FA5}">
                      <a16:colId xmlns:a16="http://schemas.microsoft.com/office/drawing/2014/main" val="3541706193"/>
                    </a:ext>
                  </a:extLst>
                </a:gridCol>
              </a:tblGrid>
              <a:tr h="376577">
                <a:tc rowSpan="3">
                  <a:txBody>
                    <a:bodyPr/>
                    <a:lstStyle/>
                    <a:p>
                      <a:r>
                        <a:rPr lang="en-US" dirty="0"/>
                        <a:t>Current Engine Tier</a:t>
                      </a:r>
                    </a:p>
                  </a:txBody>
                  <a:tcPr/>
                </a:tc>
                <a:tc gridSpan="5">
                  <a:txBody>
                    <a:bodyPr/>
                    <a:lstStyle/>
                    <a:p>
                      <a:pPr algn="ctr"/>
                      <a:r>
                        <a:rPr lang="en-US" dirty="0"/>
                        <a:t>Vehicle/Equipment Replacement:  EMY 2020</a:t>
                      </a: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3">
                  <a:txBody>
                    <a:bodyPr/>
                    <a:lstStyle/>
                    <a:p>
                      <a:endParaRPr lang="en-US" dirty="0"/>
                    </a:p>
                    <a:p>
                      <a:pPr algn="ctr"/>
                      <a:r>
                        <a:rPr lang="en-US" dirty="0"/>
                        <a:t>Verified Retrofit</a:t>
                      </a:r>
                    </a:p>
                  </a:txBody>
                  <a:tcPr/>
                </a:tc>
                <a:extLst>
                  <a:ext uri="{0D108BD9-81ED-4DB2-BD59-A6C34878D82A}">
                    <a16:rowId xmlns:a16="http://schemas.microsoft.com/office/drawing/2014/main" val="748882909"/>
                  </a:ext>
                </a:extLst>
              </a:tr>
              <a:tr h="228600">
                <a:tc vMerge="1">
                  <a:txBody>
                    <a:bodyPr/>
                    <a:lstStyle/>
                    <a:p>
                      <a:endParaRPr lang="en-US"/>
                    </a:p>
                  </a:txBody>
                  <a:tcPr/>
                </a:tc>
                <a:tc gridSpan="3">
                  <a:txBody>
                    <a:bodyPr/>
                    <a:lstStyle/>
                    <a:p>
                      <a:pPr algn="ctr"/>
                      <a:r>
                        <a:rPr lang="en-US" dirty="0">
                          <a:solidFill>
                            <a:schemeClr val="bg1"/>
                          </a:solidFill>
                        </a:rPr>
                        <a:t>Compression Ignition</a:t>
                      </a:r>
                    </a:p>
                  </a:txBody>
                  <a:tcPr>
                    <a:solidFill>
                      <a:schemeClr val="accent1"/>
                    </a:solidFill>
                  </a:tcPr>
                </a:tc>
                <a:tc hMerge="1">
                  <a:txBody>
                    <a:bodyPr/>
                    <a:lstStyle/>
                    <a:p>
                      <a:endParaRPr lang="en-US"/>
                    </a:p>
                  </a:txBody>
                  <a:tcPr/>
                </a:tc>
                <a:tc hMerge="1">
                  <a:txBody>
                    <a:bodyPr/>
                    <a:lstStyle/>
                    <a:p>
                      <a:endParaRPr lang="en-US" dirty="0"/>
                    </a:p>
                  </a:txBody>
                  <a:tcPr/>
                </a:tc>
                <a:tc>
                  <a:txBody>
                    <a:bodyPr/>
                    <a:lstStyle/>
                    <a:p>
                      <a:r>
                        <a:rPr lang="en-US" dirty="0">
                          <a:solidFill>
                            <a:schemeClr val="bg1"/>
                          </a:solidFill>
                        </a:rPr>
                        <a:t>Spark Ignition</a:t>
                      </a:r>
                    </a:p>
                  </a:txBody>
                  <a:tcPr>
                    <a:solidFill>
                      <a:schemeClr val="accent1"/>
                    </a:solidFill>
                  </a:tcPr>
                </a:tc>
                <a:tc rowSpan="2">
                  <a:txBody>
                    <a:bodyPr/>
                    <a:lstStyle/>
                    <a:p>
                      <a:r>
                        <a:rPr lang="en-US" dirty="0">
                          <a:solidFill>
                            <a:schemeClr val="bg1"/>
                          </a:solidFill>
                        </a:rPr>
                        <a:t>Zero Emission</a:t>
                      </a:r>
                    </a:p>
                  </a:txBody>
                  <a:tcPr>
                    <a:solidFill>
                      <a:schemeClr val="accent1"/>
                    </a:solidFill>
                  </a:tcPr>
                </a:tc>
                <a:tc vMerge="1">
                  <a:txBody>
                    <a:bodyPr/>
                    <a:lstStyle/>
                    <a:p>
                      <a:endParaRPr lang="en-US" dirty="0"/>
                    </a:p>
                  </a:txBody>
                  <a:tcPr/>
                </a:tc>
                <a:extLst>
                  <a:ext uri="{0D108BD9-81ED-4DB2-BD59-A6C34878D82A}">
                    <a16:rowId xmlns:a16="http://schemas.microsoft.com/office/drawing/2014/main" val="2976612649"/>
                  </a:ext>
                </a:extLst>
              </a:tr>
              <a:tr h="457200">
                <a:tc vMerge="1">
                  <a:txBody>
                    <a:bodyPr/>
                    <a:lstStyle/>
                    <a:p>
                      <a:endParaRPr lang="en-US"/>
                    </a:p>
                  </a:txBody>
                  <a:tcPr/>
                </a:tc>
                <a:tc>
                  <a:txBody>
                    <a:bodyPr/>
                    <a:lstStyle/>
                    <a:p>
                      <a:pPr algn="ctr"/>
                      <a:r>
                        <a:rPr lang="en-US" dirty="0">
                          <a:solidFill>
                            <a:schemeClr val="bg1"/>
                          </a:solidFill>
                        </a:rPr>
                        <a:t>Tier 0-2</a:t>
                      </a:r>
                    </a:p>
                  </a:txBody>
                  <a:tcPr>
                    <a:solidFill>
                      <a:schemeClr val="accent1"/>
                    </a:solidFill>
                  </a:tcPr>
                </a:tc>
                <a:tc>
                  <a:txBody>
                    <a:bodyPr/>
                    <a:lstStyle/>
                    <a:p>
                      <a:pPr algn="ctr"/>
                      <a:r>
                        <a:rPr lang="en-US" dirty="0">
                          <a:solidFill>
                            <a:schemeClr val="bg1"/>
                          </a:solidFill>
                        </a:rPr>
                        <a:t>Tier 3-4i</a:t>
                      </a:r>
                    </a:p>
                  </a:txBody>
                  <a:tcPr>
                    <a:solidFill>
                      <a:schemeClr val="accent1"/>
                    </a:solidFill>
                  </a:tcPr>
                </a:tc>
                <a:tc>
                  <a:txBody>
                    <a:bodyPr/>
                    <a:lstStyle/>
                    <a:p>
                      <a:pPr algn="ctr"/>
                      <a:r>
                        <a:rPr lang="en-US" dirty="0">
                          <a:solidFill>
                            <a:schemeClr val="bg1"/>
                          </a:solidFill>
                        </a:rPr>
                        <a:t>Tier 4</a:t>
                      </a:r>
                    </a:p>
                  </a:txBody>
                  <a:tcPr>
                    <a:solidFill>
                      <a:schemeClr val="accent1"/>
                    </a:solidFill>
                  </a:tcPr>
                </a:tc>
                <a:tc>
                  <a:txBody>
                    <a:bodyPr/>
                    <a:lstStyle/>
                    <a:p>
                      <a:pPr algn="ctr"/>
                      <a:r>
                        <a:rPr lang="en-US" dirty="0">
                          <a:solidFill>
                            <a:schemeClr val="bg1"/>
                          </a:solidFill>
                        </a:rPr>
                        <a:t>Tier 2</a:t>
                      </a:r>
                    </a:p>
                  </a:txBody>
                  <a:tcPr>
                    <a:solidFill>
                      <a:schemeClr val="accent1"/>
                    </a:solidFill>
                  </a:tcPr>
                </a:tc>
                <a:tc vMerge="1">
                  <a:txBody>
                    <a:bodyPr/>
                    <a:lstStyle/>
                    <a:p>
                      <a:endParaRPr lang="en-US" dirty="0">
                        <a:solidFill>
                          <a:schemeClr val="bg1"/>
                        </a:solidFill>
                      </a:endParaRPr>
                    </a:p>
                  </a:txBody>
                  <a:tcPr>
                    <a:solidFill>
                      <a:schemeClr val="accent1"/>
                    </a:solidFill>
                  </a:tcPr>
                </a:tc>
                <a:tc vMerge="1">
                  <a:txBody>
                    <a:bodyPr/>
                    <a:lstStyle/>
                    <a:p>
                      <a:endParaRPr lang="en-US" dirty="0"/>
                    </a:p>
                  </a:txBody>
                  <a:tcPr/>
                </a:tc>
                <a:extLst>
                  <a:ext uri="{0D108BD9-81ED-4DB2-BD59-A6C34878D82A}">
                    <a16:rowId xmlns:a16="http://schemas.microsoft.com/office/drawing/2014/main" val="1010853316"/>
                  </a:ext>
                </a:extLst>
              </a:tr>
              <a:tr h="370840">
                <a:tc>
                  <a:txBody>
                    <a:bodyPr/>
                    <a:lstStyle/>
                    <a:p>
                      <a:r>
                        <a:rPr lang="en-US" dirty="0"/>
                        <a:t>Unregulated -Tier 2</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4163825247"/>
                  </a:ext>
                </a:extLst>
              </a:tr>
              <a:tr h="437896">
                <a:tc>
                  <a:txBody>
                    <a:bodyPr/>
                    <a:lstStyle/>
                    <a:p>
                      <a:r>
                        <a:rPr lang="en-US" dirty="0"/>
                        <a:t>Tier 3</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3890982144"/>
                  </a:ext>
                </a:extLst>
              </a:tr>
              <a:tr h="148336">
                <a:tc>
                  <a:txBody>
                    <a:bodyPr/>
                    <a:lstStyle/>
                    <a:p>
                      <a:r>
                        <a:rPr lang="en-US" dirty="0"/>
                        <a:t>Tier 4</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380831976"/>
                  </a:ext>
                </a:extLst>
              </a:tr>
            </a:tbl>
          </a:graphicData>
        </a:graphic>
      </p:graphicFrame>
      <p:graphicFrame>
        <p:nvGraphicFramePr>
          <p:cNvPr id="7" name="Table 4">
            <a:extLst>
              <a:ext uri="{FF2B5EF4-FFF2-40B4-BE49-F238E27FC236}">
                <a16:creationId xmlns:a16="http://schemas.microsoft.com/office/drawing/2014/main" id="{B2199742-EA5C-4F9B-98CB-2D02CA50AB65}"/>
              </a:ext>
            </a:extLst>
          </p:cNvPr>
          <p:cNvGraphicFramePr>
            <a:graphicFrameLocks noGrp="1"/>
          </p:cNvGraphicFramePr>
          <p:nvPr>
            <p:extLst>
              <p:ext uri="{D42A27DB-BD31-4B8C-83A1-F6EECF244321}">
                <p14:modId xmlns:p14="http://schemas.microsoft.com/office/powerpoint/2010/main" val="3744858101"/>
              </p:ext>
            </p:extLst>
          </p:nvPr>
        </p:nvGraphicFramePr>
        <p:xfrm>
          <a:off x="635373" y="3665877"/>
          <a:ext cx="11036043" cy="2423563"/>
        </p:xfrm>
        <a:graphic>
          <a:graphicData uri="http://schemas.openxmlformats.org/drawingml/2006/table">
            <a:tbl>
              <a:tblPr firstRow="1" bandRow="1">
                <a:tableStyleId>{5C22544A-7EE6-4342-B048-85BDC9FD1C3A}</a:tableStyleId>
              </a:tblPr>
              <a:tblGrid>
                <a:gridCol w="2073238">
                  <a:extLst>
                    <a:ext uri="{9D8B030D-6E8A-4147-A177-3AD203B41FA5}">
                      <a16:colId xmlns:a16="http://schemas.microsoft.com/office/drawing/2014/main" val="1160379190"/>
                    </a:ext>
                  </a:extLst>
                </a:gridCol>
                <a:gridCol w="1564081">
                  <a:extLst>
                    <a:ext uri="{9D8B030D-6E8A-4147-A177-3AD203B41FA5}">
                      <a16:colId xmlns:a16="http://schemas.microsoft.com/office/drawing/2014/main" val="671239558"/>
                    </a:ext>
                  </a:extLst>
                </a:gridCol>
                <a:gridCol w="1268806">
                  <a:extLst>
                    <a:ext uri="{9D8B030D-6E8A-4147-A177-3AD203B41FA5}">
                      <a16:colId xmlns:a16="http://schemas.microsoft.com/office/drawing/2014/main" val="1629428860"/>
                    </a:ext>
                  </a:extLst>
                </a:gridCol>
                <a:gridCol w="1542826">
                  <a:extLst>
                    <a:ext uri="{9D8B030D-6E8A-4147-A177-3AD203B41FA5}">
                      <a16:colId xmlns:a16="http://schemas.microsoft.com/office/drawing/2014/main" val="1752559982"/>
                    </a:ext>
                  </a:extLst>
                </a:gridCol>
                <a:gridCol w="1542826">
                  <a:extLst>
                    <a:ext uri="{9D8B030D-6E8A-4147-A177-3AD203B41FA5}">
                      <a16:colId xmlns:a16="http://schemas.microsoft.com/office/drawing/2014/main" val="1987780105"/>
                    </a:ext>
                  </a:extLst>
                </a:gridCol>
                <a:gridCol w="1522133">
                  <a:extLst>
                    <a:ext uri="{9D8B030D-6E8A-4147-A177-3AD203B41FA5}">
                      <a16:colId xmlns:a16="http://schemas.microsoft.com/office/drawing/2014/main" val="1722727103"/>
                    </a:ext>
                  </a:extLst>
                </a:gridCol>
                <a:gridCol w="1522133">
                  <a:extLst>
                    <a:ext uri="{9D8B030D-6E8A-4147-A177-3AD203B41FA5}">
                      <a16:colId xmlns:a16="http://schemas.microsoft.com/office/drawing/2014/main" val="3541706193"/>
                    </a:ext>
                  </a:extLst>
                </a:gridCol>
              </a:tblGrid>
              <a:tr h="426107">
                <a:tc rowSpan="3">
                  <a:txBody>
                    <a:bodyPr/>
                    <a:lstStyle/>
                    <a:p>
                      <a:r>
                        <a:rPr lang="en-US" dirty="0"/>
                        <a:t>Current Engine Tier</a:t>
                      </a:r>
                    </a:p>
                  </a:txBody>
                  <a:tcPr/>
                </a:tc>
                <a:tc gridSpan="5">
                  <a:txBody>
                    <a:bodyPr/>
                    <a:lstStyle/>
                    <a:p>
                      <a:pPr algn="ctr"/>
                      <a:r>
                        <a:rPr lang="en-US" dirty="0"/>
                        <a:t>Engine Replacement</a:t>
                      </a: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3">
                  <a:txBody>
                    <a:bodyPr/>
                    <a:lstStyle/>
                    <a:p>
                      <a:endParaRPr lang="en-US" dirty="0"/>
                    </a:p>
                    <a:p>
                      <a:pPr algn="ctr"/>
                      <a:r>
                        <a:rPr lang="en-US" dirty="0"/>
                        <a:t>Verified Engine Upgrade</a:t>
                      </a:r>
                    </a:p>
                  </a:txBody>
                  <a:tcPr/>
                </a:tc>
                <a:extLst>
                  <a:ext uri="{0D108BD9-81ED-4DB2-BD59-A6C34878D82A}">
                    <a16:rowId xmlns:a16="http://schemas.microsoft.com/office/drawing/2014/main" val="748882909"/>
                  </a:ext>
                </a:extLst>
              </a:tr>
              <a:tr h="228600">
                <a:tc vMerge="1">
                  <a:txBody>
                    <a:bodyPr/>
                    <a:lstStyle/>
                    <a:p>
                      <a:endParaRPr lang="en-US"/>
                    </a:p>
                  </a:txBody>
                  <a:tcPr/>
                </a:tc>
                <a:tc gridSpan="3">
                  <a:txBody>
                    <a:bodyPr/>
                    <a:lstStyle/>
                    <a:p>
                      <a:pPr algn="ctr"/>
                      <a:r>
                        <a:rPr lang="en-US" dirty="0">
                          <a:solidFill>
                            <a:schemeClr val="bg1"/>
                          </a:solidFill>
                        </a:rPr>
                        <a:t>Compression Ignition</a:t>
                      </a:r>
                    </a:p>
                  </a:txBody>
                  <a:tcPr>
                    <a:solidFill>
                      <a:schemeClr val="accent1"/>
                    </a:solidFill>
                  </a:tcPr>
                </a:tc>
                <a:tc hMerge="1">
                  <a:txBody>
                    <a:bodyPr/>
                    <a:lstStyle/>
                    <a:p>
                      <a:endParaRPr lang="en-US"/>
                    </a:p>
                  </a:txBody>
                  <a:tcPr/>
                </a:tc>
                <a:tc hMerge="1">
                  <a:txBody>
                    <a:bodyPr/>
                    <a:lstStyle/>
                    <a:p>
                      <a:endParaRPr lang="en-US" dirty="0"/>
                    </a:p>
                  </a:txBody>
                  <a:tcPr/>
                </a:tc>
                <a:tc>
                  <a:txBody>
                    <a:bodyPr/>
                    <a:lstStyle/>
                    <a:p>
                      <a:r>
                        <a:rPr lang="en-US" dirty="0">
                          <a:solidFill>
                            <a:schemeClr val="bg1"/>
                          </a:solidFill>
                        </a:rPr>
                        <a:t>Spark Ignition</a:t>
                      </a:r>
                    </a:p>
                  </a:txBody>
                  <a:tcPr>
                    <a:solidFill>
                      <a:schemeClr val="accent1"/>
                    </a:solidFill>
                  </a:tcPr>
                </a:tc>
                <a:tc rowSpan="2">
                  <a:txBody>
                    <a:bodyPr/>
                    <a:lstStyle/>
                    <a:p>
                      <a:r>
                        <a:rPr lang="en-US" dirty="0">
                          <a:solidFill>
                            <a:schemeClr val="bg1"/>
                          </a:solidFill>
                        </a:rPr>
                        <a:t>Zero Emission</a:t>
                      </a:r>
                    </a:p>
                  </a:txBody>
                  <a:tcPr>
                    <a:solidFill>
                      <a:schemeClr val="accent1"/>
                    </a:solidFill>
                  </a:tcPr>
                </a:tc>
                <a:tc vMerge="1">
                  <a:txBody>
                    <a:bodyPr/>
                    <a:lstStyle/>
                    <a:p>
                      <a:endParaRPr lang="en-US" dirty="0"/>
                    </a:p>
                  </a:txBody>
                  <a:tcPr/>
                </a:tc>
                <a:extLst>
                  <a:ext uri="{0D108BD9-81ED-4DB2-BD59-A6C34878D82A}">
                    <a16:rowId xmlns:a16="http://schemas.microsoft.com/office/drawing/2014/main" val="2976612649"/>
                  </a:ext>
                </a:extLst>
              </a:tr>
              <a:tr h="457200">
                <a:tc vMerge="1">
                  <a:txBody>
                    <a:bodyPr/>
                    <a:lstStyle/>
                    <a:p>
                      <a:endParaRPr lang="en-US"/>
                    </a:p>
                  </a:txBody>
                  <a:tcPr/>
                </a:tc>
                <a:tc>
                  <a:txBody>
                    <a:bodyPr/>
                    <a:lstStyle/>
                    <a:p>
                      <a:pPr algn="ctr"/>
                      <a:r>
                        <a:rPr lang="en-US" dirty="0">
                          <a:solidFill>
                            <a:schemeClr val="bg1"/>
                          </a:solidFill>
                        </a:rPr>
                        <a:t>Tier 0-2</a:t>
                      </a:r>
                    </a:p>
                  </a:txBody>
                  <a:tcPr>
                    <a:solidFill>
                      <a:schemeClr val="accent1"/>
                    </a:solidFill>
                  </a:tcPr>
                </a:tc>
                <a:tc>
                  <a:txBody>
                    <a:bodyPr/>
                    <a:lstStyle/>
                    <a:p>
                      <a:pPr algn="ctr"/>
                      <a:r>
                        <a:rPr lang="en-US" dirty="0">
                          <a:solidFill>
                            <a:schemeClr val="bg1"/>
                          </a:solidFill>
                        </a:rPr>
                        <a:t>Tier 3-4i</a:t>
                      </a:r>
                    </a:p>
                  </a:txBody>
                  <a:tcPr>
                    <a:solidFill>
                      <a:schemeClr val="accent1"/>
                    </a:solidFill>
                  </a:tcPr>
                </a:tc>
                <a:tc>
                  <a:txBody>
                    <a:bodyPr/>
                    <a:lstStyle/>
                    <a:p>
                      <a:pPr algn="ctr"/>
                      <a:r>
                        <a:rPr lang="en-US" dirty="0">
                          <a:solidFill>
                            <a:schemeClr val="bg1"/>
                          </a:solidFill>
                        </a:rPr>
                        <a:t>Tier 4</a:t>
                      </a:r>
                    </a:p>
                  </a:txBody>
                  <a:tcPr>
                    <a:solidFill>
                      <a:schemeClr val="accent1"/>
                    </a:solidFill>
                  </a:tcPr>
                </a:tc>
                <a:tc>
                  <a:txBody>
                    <a:bodyPr/>
                    <a:lstStyle/>
                    <a:p>
                      <a:pPr algn="ctr"/>
                      <a:r>
                        <a:rPr lang="en-US" dirty="0">
                          <a:solidFill>
                            <a:schemeClr val="bg1"/>
                          </a:solidFill>
                        </a:rPr>
                        <a:t>Tier 2</a:t>
                      </a:r>
                    </a:p>
                  </a:txBody>
                  <a:tcPr>
                    <a:solidFill>
                      <a:schemeClr val="accent1"/>
                    </a:solidFill>
                  </a:tcPr>
                </a:tc>
                <a:tc vMerge="1">
                  <a:txBody>
                    <a:bodyPr/>
                    <a:lstStyle/>
                    <a:p>
                      <a:endParaRPr lang="en-US" dirty="0">
                        <a:solidFill>
                          <a:schemeClr val="bg1"/>
                        </a:solidFill>
                      </a:endParaRPr>
                    </a:p>
                  </a:txBody>
                  <a:tcPr>
                    <a:solidFill>
                      <a:schemeClr val="accent1"/>
                    </a:solidFill>
                  </a:tcPr>
                </a:tc>
                <a:tc vMerge="1">
                  <a:txBody>
                    <a:bodyPr/>
                    <a:lstStyle/>
                    <a:p>
                      <a:endParaRPr lang="en-US" dirty="0"/>
                    </a:p>
                  </a:txBody>
                  <a:tcPr/>
                </a:tc>
                <a:extLst>
                  <a:ext uri="{0D108BD9-81ED-4DB2-BD59-A6C34878D82A}">
                    <a16:rowId xmlns:a16="http://schemas.microsoft.com/office/drawing/2014/main" val="1010853316"/>
                  </a:ext>
                </a:extLst>
              </a:tr>
              <a:tr h="370840">
                <a:tc>
                  <a:txBody>
                    <a:bodyPr/>
                    <a:lstStyle/>
                    <a:p>
                      <a:r>
                        <a:rPr lang="en-US" dirty="0"/>
                        <a:t>Unregulated -Tier 2</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4163825247"/>
                  </a:ext>
                </a:extLst>
              </a:tr>
              <a:tr h="437896">
                <a:tc>
                  <a:txBody>
                    <a:bodyPr/>
                    <a:lstStyle/>
                    <a:p>
                      <a:r>
                        <a:rPr lang="en-US" dirty="0"/>
                        <a:t>Tier 3</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3890982144"/>
                  </a:ext>
                </a:extLst>
              </a:tr>
              <a:tr h="148336">
                <a:tc>
                  <a:txBody>
                    <a:bodyPr/>
                    <a:lstStyle/>
                    <a:p>
                      <a:r>
                        <a:rPr lang="en-US" dirty="0"/>
                        <a:t>Tier 4</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380831976"/>
                  </a:ext>
                </a:extLst>
              </a:tr>
            </a:tbl>
          </a:graphicData>
        </a:graphic>
      </p:graphicFrame>
    </p:spTree>
    <p:extLst>
      <p:ext uri="{BB962C8B-B14F-4D97-AF65-F5344CB8AC3E}">
        <p14:creationId xmlns:p14="http://schemas.microsoft.com/office/powerpoint/2010/main" val="2492469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3BDDA-7948-4582-88F9-8D7A82D7C719}"/>
              </a:ext>
            </a:extLst>
          </p:cNvPr>
          <p:cNvSpPr>
            <a:spLocks noGrp="1"/>
          </p:cNvSpPr>
          <p:nvPr>
            <p:ph type="title"/>
          </p:nvPr>
        </p:nvSpPr>
        <p:spPr>
          <a:xfrm>
            <a:off x="654423" y="365125"/>
            <a:ext cx="10883154" cy="898899"/>
          </a:xfrm>
        </p:spPr>
        <p:txBody>
          <a:bodyPr/>
          <a:lstStyle/>
          <a:p>
            <a:pPr algn="ctr"/>
            <a:r>
              <a:rPr lang="en-US" b="1" dirty="0"/>
              <a:t>Marine Project Eligibility</a:t>
            </a:r>
          </a:p>
        </p:txBody>
      </p:sp>
      <p:sp>
        <p:nvSpPr>
          <p:cNvPr id="3" name="Content Placeholder 2">
            <a:extLst>
              <a:ext uri="{FF2B5EF4-FFF2-40B4-BE49-F238E27FC236}">
                <a16:creationId xmlns:a16="http://schemas.microsoft.com/office/drawing/2014/main" id="{83DFF406-EBF1-409A-A0FD-11DAA4A98BF6}"/>
              </a:ext>
            </a:extLst>
          </p:cNvPr>
          <p:cNvSpPr>
            <a:spLocks noGrp="1"/>
          </p:cNvSpPr>
          <p:nvPr>
            <p:ph idx="1"/>
          </p:nvPr>
        </p:nvSpPr>
        <p:spPr>
          <a:xfrm>
            <a:off x="838200" y="1264024"/>
            <a:ext cx="10515600" cy="4921623"/>
          </a:xfrm>
        </p:spPr>
        <p:txBody>
          <a:bodyPr>
            <a:normAutofit/>
          </a:bodyPr>
          <a:lstStyle/>
          <a:p>
            <a:pPr marL="0" indent="0">
              <a:buNone/>
            </a:pPr>
            <a:endParaRPr lang="en-US" dirty="0"/>
          </a:p>
        </p:txBody>
      </p:sp>
      <p:graphicFrame>
        <p:nvGraphicFramePr>
          <p:cNvPr id="4" name="Table 4">
            <a:extLst>
              <a:ext uri="{FF2B5EF4-FFF2-40B4-BE49-F238E27FC236}">
                <a16:creationId xmlns:a16="http://schemas.microsoft.com/office/drawing/2014/main" id="{E0341ACE-4676-4B98-A91C-C2E691E8D8F8}"/>
              </a:ext>
            </a:extLst>
          </p:cNvPr>
          <p:cNvGraphicFramePr>
            <a:graphicFrameLocks noGrp="1"/>
          </p:cNvGraphicFramePr>
          <p:nvPr>
            <p:extLst>
              <p:ext uri="{D42A27DB-BD31-4B8C-83A1-F6EECF244321}">
                <p14:modId xmlns:p14="http://schemas.microsoft.com/office/powerpoint/2010/main" val="1039716183"/>
              </p:ext>
            </p:extLst>
          </p:nvPr>
        </p:nvGraphicFramePr>
        <p:xfrm>
          <a:off x="161365" y="1301369"/>
          <a:ext cx="11914092" cy="4674257"/>
        </p:xfrm>
        <a:graphic>
          <a:graphicData uri="http://schemas.openxmlformats.org/drawingml/2006/table">
            <a:tbl>
              <a:tblPr firstRow="1" bandRow="1">
                <a:tableStyleId>{5C22544A-7EE6-4342-B048-85BDC9FD1C3A}</a:tableStyleId>
              </a:tblPr>
              <a:tblGrid>
                <a:gridCol w="1030941">
                  <a:extLst>
                    <a:ext uri="{9D8B030D-6E8A-4147-A177-3AD203B41FA5}">
                      <a16:colId xmlns:a16="http://schemas.microsoft.com/office/drawing/2014/main" val="1160379190"/>
                    </a:ext>
                  </a:extLst>
                </a:gridCol>
                <a:gridCol w="887506">
                  <a:extLst>
                    <a:ext uri="{9D8B030D-6E8A-4147-A177-3AD203B41FA5}">
                      <a16:colId xmlns:a16="http://schemas.microsoft.com/office/drawing/2014/main" val="3006905136"/>
                    </a:ext>
                  </a:extLst>
                </a:gridCol>
                <a:gridCol w="1568823">
                  <a:extLst>
                    <a:ext uri="{9D8B030D-6E8A-4147-A177-3AD203B41FA5}">
                      <a16:colId xmlns:a16="http://schemas.microsoft.com/office/drawing/2014/main" val="2078558623"/>
                    </a:ext>
                  </a:extLst>
                </a:gridCol>
                <a:gridCol w="923365">
                  <a:extLst>
                    <a:ext uri="{9D8B030D-6E8A-4147-A177-3AD203B41FA5}">
                      <a16:colId xmlns:a16="http://schemas.microsoft.com/office/drawing/2014/main" val="671239558"/>
                    </a:ext>
                  </a:extLst>
                </a:gridCol>
                <a:gridCol w="1290918">
                  <a:extLst>
                    <a:ext uri="{9D8B030D-6E8A-4147-A177-3AD203B41FA5}">
                      <a16:colId xmlns:a16="http://schemas.microsoft.com/office/drawing/2014/main" val="1629428860"/>
                    </a:ext>
                  </a:extLst>
                </a:gridCol>
                <a:gridCol w="1084729">
                  <a:extLst>
                    <a:ext uri="{9D8B030D-6E8A-4147-A177-3AD203B41FA5}">
                      <a16:colId xmlns:a16="http://schemas.microsoft.com/office/drawing/2014/main" val="1752559982"/>
                    </a:ext>
                  </a:extLst>
                </a:gridCol>
                <a:gridCol w="1269477">
                  <a:extLst>
                    <a:ext uri="{9D8B030D-6E8A-4147-A177-3AD203B41FA5}">
                      <a16:colId xmlns:a16="http://schemas.microsoft.com/office/drawing/2014/main" val="1987780105"/>
                    </a:ext>
                  </a:extLst>
                </a:gridCol>
                <a:gridCol w="1150994">
                  <a:extLst>
                    <a:ext uri="{9D8B030D-6E8A-4147-A177-3AD203B41FA5}">
                      <a16:colId xmlns:a16="http://schemas.microsoft.com/office/drawing/2014/main" val="1722727103"/>
                    </a:ext>
                  </a:extLst>
                </a:gridCol>
                <a:gridCol w="1690868">
                  <a:extLst>
                    <a:ext uri="{9D8B030D-6E8A-4147-A177-3AD203B41FA5}">
                      <a16:colId xmlns:a16="http://schemas.microsoft.com/office/drawing/2014/main" val="3541706193"/>
                    </a:ext>
                  </a:extLst>
                </a:gridCol>
                <a:gridCol w="1016471">
                  <a:extLst>
                    <a:ext uri="{9D8B030D-6E8A-4147-A177-3AD203B41FA5}">
                      <a16:colId xmlns:a16="http://schemas.microsoft.com/office/drawing/2014/main" val="2228585383"/>
                    </a:ext>
                  </a:extLst>
                </a:gridCol>
              </a:tblGrid>
              <a:tr h="376577">
                <a:tc rowSpan="3">
                  <a:txBody>
                    <a:bodyPr/>
                    <a:lstStyle/>
                    <a:p>
                      <a:r>
                        <a:rPr lang="en-US" dirty="0"/>
                        <a:t>Engine Category</a:t>
                      </a:r>
                    </a:p>
                  </a:txBody>
                  <a:tcPr/>
                </a:tc>
                <a:tc rowSpan="3">
                  <a:txBody>
                    <a:bodyPr/>
                    <a:lstStyle/>
                    <a:p>
                      <a:r>
                        <a:rPr lang="en-US" dirty="0"/>
                        <a:t>Engine HP</a:t>
                      </a:r>
                    </a:p>
                  </a:txBody>
                  <a:tcP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 Engine Tier</a:t>
                      </a:r>
                    </a:p>
                    <a:p>
                      <a:endParaRPr lang="en-US" dirty="0"/>
                    </a:p>
                  </a:txBody>
                  <a:tcPr/>
                </a:tc>
                <a:tc gridSpan="5">
                  <a:txBody>
                    <a:bodyPr/>
                    <a:lstStyle/>
                    <a:p>
                      <a:pPr algn="ctr"/>
                      <a:r>
                        <a:rPr lang="en-US" dirty="0"/>
                        <a:t>Vehicle/Equipment Replacement:  EMY 2020</a:t>
                      </a: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3">
                  <a:txBody>
                    <a:bodyPr/>
                    <a:lstStyle/>
                    <a:p>
                      <a:pPr algn="ctr"/>
                      <a:r>
                        <a:rPr lang="en-US" dirty="0"/>
                        <a:t>Certified Remanufacture System</a:t>
                      </a:r>
                    </a:p>
                  </a:txBody>
                  <a:tcPr/>
                </a:tc>
                <a:tc rowSpan="3">
                  <a:txBody>
                    <a:bodyPr/>
                    <a:lstStyle/>
                    <a:p>
                      <a:pPr algn="ctr"/>
                      <a:r>
                        <a:rPr lang="en-US" dirty="0"/>
                        <a:t>Verified Engine Upgrade</a:t>
                      </a:r>
                    </a:p>
                  </a:txBody>
                  <a:tcPr/>
                </a:tc>
                <a:extLst>
                  <a:ext uri="{0D108BD9-81ED-4DB2-BD59-A6C34878D82A}">
                    <a16:rowId xmlns:a16="http://schemas.microsoft.com/office/drawing/2014/main" val="748882909"/>
                  </a:ext>
                </a:extLst>
              </a:tr>
              <a:tr h="228600">
                <a:tc vMerge="1">
                  <a:txBody>
                    <a:bodyPr/>
                    <a:lstStyle/>
                    <a:p>
                      <a:endParaRPr lang="en-US"/>
                    </a:p>
                  </a:txBody>
                  <a:tcPr/>
                </a:tc>
                <a:tc vMerge="1">
                  <a:txBody>
                    <a:bodyPr/>
                    <a:lstStyle/>
                    <a:p>
                      <a:endParaRPr lang="en-US"/>
                    </a:p>
                  </a:txBody>
                  <a:tcPr/>
                </a:tc>
                <a:tc vMerge="1">
                  <a:txBody>
                    <a:bodyPr/>
                    <a:lstStyle/>
                    <a:p>
                      <a:endParaRPr lang="en-US"/>
                    </a:p>
                  </a:txBody>
                  <a:tcPr/>
                </a:tc>
                <a:tc gridSpan="3">
                  <a:txBody>
                    <a:bodyPr/>
                    <a:lstStyle/>
                    <a:p>
                      <a:pPr algn="ctr"/>
                      <a:r>
                        <a:rPr lang="en-US" dirty="0">
                          <a:solidFill>
                            <a:schemeClr val="bg1"/>
                          </a:solidFill>
                        </a:rPr>
                        <a:t>Compression Ignition</a:t>
                      </a:r>
                    </a:p>
                  </a:txBody>
                  <a:tcPr>
                    <a:solidFill>
                      <a:schemeClr val="accent1"/>
                    </a:solidFill>
                  </a:tcPr>
                </a:tc>
                <a:tc hMerge="1">
                  <a:txBody>
                    <a:bodyPr/>
                    <a:lstStyle/>
                    <a:p>
                      <a:endParaRPr lang="en-US"/>
                    </a:p>
                  </a:txBody>
                  <a:tcPr/>
                </a:tc>
                <a:tc hMerge="1">
                  <a:txBody>
                    <a:bodyPr/>
                    <a:lstStyle/>
                    <a:p>
                      <a:endParaRPr lang="en-US" dirty="0"/>
                    </a:p>
                  </a:txBody>
                  <a:tcPr/>
                </a:tc>
                <a:tc rowSpan="2">
                  <a:txBody>
                    <a:bodyPr/>
                    <a:lstStyle/>
                    <a:p>
                      <a:r>
                        <a:rPr lang="en-US" dirty="0">
                          <a:solidFill>
                            <a:schemeClr val="bg1"/>
                          </a:solidFill>
                        </a:rPr>
                        <a:t>Spark Ignition</a:t>
                      </a:r>
                    </a:p>
                    <a:p>
                      <a:pPr algn="ctr"/>
                      <a:endParaRPr lang="en-US" dirty="0">
                        <a:solidFill>
                          <a:schemeClr val="bg1"/>
                        </a:solidFill>
                      </a:endParaRPr>
                    </a:p>
                  </a:txBody>
                  <a:tcPr>
                    <a:solidFill>
                      <a:schemeClr val="accent1"/>
                    </a:solidFill>
                  </a:tcPr>
                </a:tc>
                <a:tc rowSpan="2">
                  <a:txBody>
                    <a:bodyPr/>
                    <a:lstStyle/>
                    <a:p>
                      <a:r>
                        <a:rPr lang="en-US" dirty="0">
                          <a:solidFill>
                            <a:schemeClr val="bg1"/>
                          </a:solidFill>
                        </a:rPr>
                        <a:t>Zero Emission</a:t>
                      </a:r>
                    </a:p>
                  </a:txBody>
                  <a:tcPr>
                    <a:solidFill>
                      <a:schemeClr val="accent1"/>
                    </a:solidFill>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2976612649"/>
                  </a:ext>
                </a:extLst>
              </a:tr>
              <a:tr h="45720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ctr"/>
                      <a:r>
                        <a:rPr lang="en-US" dirty="0">
                          <a:solidFill>
                            <a:schemeClr val="bg1"/>
                          </a:solidFill>
                        </a:rPr>
                        <a:t>Tier 0-2</a:t>
                      </a:r>
                    </a:p>
                  </a:txBody>
                  <a:tcPr>
                    <a:solidFill>
                      <a:schemeClr val="accent1"/>
                    </a:solidFill>
                  </a:tcPr>
                </a:tc>
                <a:tc>
                  <a:txBody>
                    <a:bodyPr/>
                    <a:lstStyle/>
                    <a:p>
                      <a:pPr algn="ctr"/>
                      <a:r>
                        <a:rPr lang="en-US" dirty="0">
                          <a:solidFill>
                            <a:schemeClr val="bg1"/>
                          </a:solidFill>
                        </a:rPr>
                        <a:t>Tier 3-4i</a:t>
                      </a:r>
                    </a:p>
                  </a:txBody>
                  <a:tcPr>
                    <a:solidFill>
                      <a:schemeClr val="accent1"/>
                    </a:solidFill>
                  </a:tcPr>
                </a:tc>
                <a:tc>
                  <a:txBody>
                    <a:bodyPr/>
                    <a:lstStyle/>
                    <a:p>
                      <a:pPr algn="ctr"/>
                      <a:r>
                        <a:rPr lang="en-US" dirty="0">
                          <a:solidFill>
                            <a:schemeClr val="bg1"/>
                          </a:solidFill>
                        </a:rPr>
                        <a:t>Tier 4</a:t>
                      </a:r>
                    </a:p>
                  </a:txBody>
                  <a:tcPr>
                    <a:solidFill>
                      <a:schemeClr val="accent1"/>
                    </a:solidFill>
                  </a:tcPr>
                </a:tc>
                <a:tc vMerge="1">
                  <a:txBody>
                    <a:bodyPr/>
                    <a:lstStyle/>
                    <a:p>
                      <a:pPr algn="ctr"/>
                      <a:endParaRPr lang="en-US" dirty="0">
                        <a:solidFill>
                          <a:schemeClr val="bg1"/>
                        </a:solidFill>
                      </a:endParaRPr>
                    </a:p>
                  </a:txBody>
                  <a:tcPr>
                    <a:solidFill>
                      <a:schemeClr val="accent1"/>
                    </a:solidFill>
                  </a:tcPr>
                </a:tc>
                <a:tc vMerge="1">
                  <a:txBody>
                    <a:bodyPr/>
                    <a:lstStyle/>
                    <a:p>
                      <a:endParaRPr lang="en-US" dirty="0">
                        <a:solidFill>
                          <a:schemeClr val="bg1"/>
                        </a:solidFill>
                      </a:endParaRPr>
                    </a:p>
                  </a:txBody>
                  <a:tcPr>
                    <a:solidFill>
                      <a:schemeClr val="accent1"/>
                    </a:solidFill>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10853316"/>
                  </a:ext>
                </a:extLst>
              </a:tr>
              <a:tr h="370840">
                <a:tc>
                  <a:txBody>
                    <a:bodyPr/>
                    <a:lstStyle/>
                    <a:p>
                      <a:r>
                        <a:rPr lang="en-US" dirty="0"/>
                        <a:t>C1, C2</a:t>
                      </a:r>
                    </a:p>
                  </a:txBody>
                  <a:tcPr/>
                </a:tc>
                <a:tc>
                  <a:txBody>
                    <a:bodyPr/>
                    <a:lstStyle/>
                    <a:p>
                      <a:r>
                        <a:rPr lang="en-US" dirty="0"/>
                        <a:t>&lt; 803</a:t>
                      </a:r>
                    </a:p>
                  </a:txBody>
                  <a:tcPr/>
                </a:tc>
                <a:tc>
                  <a:txBody>
                    <a:bodyPr/>
                    <a:lstStyle/>
                    <a:p>
                      <a:r>
                        <a:rPr lang="en-US" dirty="0"/>
                        <a:t>Unregulated – Tier 2</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4163825247"/>
                  </a:ext>
                </a:extLst>
              </a:tr>
              <a:tr h="437896">
                <a:tc>
                  <a:txBody>
                    <a:bodyPr/>
                    <a:lstStyle/>
                    <a:p>
                      <a:r>
                        <a:rPr lang="en-US" dirty="0"/>
                        <a:t>C1, C2</a:t>
                      </a:r>
                    </a:p>
                  </a:txBody>
                  <a:tcPr/>
                </a:tc>
                <a:tc>
                  <a:txBody>
                    <a:bodyPr/>
                    <a:lstStyle/>
                    <a:p>
                      <a:pPr marL="0" indent="0">
                        <a:buFont typeface="Wingdings" panose="05000000000000000000" pitchFamily="2" charset="2"/>
                        <a:buNone/>
                      </a:pPr>
                      <a:r>
                        <a:rPr lang="en-US" dirty="0"/>
                        <a:t>≥  804</a:t>
                      </a:r>
                    </a:p>
                  </a:txBody>
                  <a:tcPr/>
                </a:tc>
                <a:tc>
                  <a:txBody>
                    <a:bodyPr/>
                    <a:lstStyle/>
                    <a:p>
                      <a:r>
                        <a:rPr lang="en-US" dirty="0"/>
                        <a:t>Unregulated – Tier 2</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extLst>
                  <a:ext uri="{0D108BD9-81ED-4DB2-BD59-A6C34878D82A}">
                    <a16:rowId xmlns:a16="http://schemas.microsoft.com/office/drawing/2014/main" val="3890982144"/>
                  </a:ext>
                </a:extLst>
              </a:tr>
              <a:tr h="148336">
                <a:tc>
                  <a:txBody>
                    <a:bodyPr/>
                    <a:lstStyle/>
                    <a:p>
                      <a:r>
                        <a:rPr lang="en-US" dirty="0"/>
                        <a:t>C1, C2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&lt; 803</a:t>
                      </a:r>
                    </a:p>
                  </a:txBody>
                  <a:tcPr/>
                </a:tc>
                <a:tc>
                  <a:txBody>
                    <a:bodyPr/>
                    <a:lstStyle/>
                    <a:p>
                      <a:r>
                        <a:rPr lang="en-US" dirty="0"/>
                        <a:t>Tier 3</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endParaRPr lang="en-US" dirty="0"/>
                    </a:p>
                  </a:txBody>
                  <a:tcPr/>
                </a:tc>
                <a:extLst>
                  <a:ext uri="{0D108BD9-81ED-4DB2-BD59-A6C34878D82A}">
                    <a16:rowId xmlns:a16="http://schemas.microsoft.com/office/drawing/2014/main" val="380831976"/>
                  </a:ext>
                </a:extLst>
              </a:tr>
              <a:tr h="148336">
                <a:tc>
                  <a:txBody>
                    <a:bodyPr/>
                    <a:lstStyle/>
                    <a:p>
                      <a:r>
                        <a:rPr lang="en-US" dirty="0"/>
                        <a:t>C1, C2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800" b="0" i="0" u="none" strike="noStrike" kern="1200" cap="none" spc="0" normalizeH="0" baseline="0" noProof="0">
                          <a:ln>
                            <a:noFill/>
                          </a:ln>
                          <a:solidFill>
                            <a:prstClr val="black"/>
                          </a:solidFill>
                          <a:effectLst/>
                          <a:uLnTx/>
                          <a:uFillTx/>
                          <a:latin typeface="Calibri" panose="020F0502020204030204"/>
                          <a:ea typeface="+mn-ea"/>
                          <a:cs typeface="+mn-cs"/>
                        </a:rPr>
                        <a:t>≥  804</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txBody>
                  <a:tcPr/>
                </a:tc>
                <a:tc>
                  <a:txBody>
                    <a:bodyPr/>
                    <a:lstStyle/>
                    <a:p>
                      <a:r>
                        <a:rPr lang="en-US" dirty="0"/>
                        <a:t>Tier 3</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1074933651"/>
                  </a:ext>
                </a:extLst>
              </a:tr>
              <a:tr h="148336">
                <a:tc>
                  <a:txBody>
                    <a:bodyPr/>
                    <a:lstStyle/>
                    <a:p>
                      <a:r>
                        <a:rPr lang="en-US" dirty="0"/>
                        <a:t>C2, C2</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804</a:t>
                      </a:r>
                    </a:p>
                  </a:txBody>
                  <a:tcPr/>
                </a:tc>
                <a:tc>
                  <a:txBody>
                    <a:bodyPr/>
                    <a:lstStyle/>
                    <a:p>
                      <a:r>
                        <a:rPr lang="en-US" dirty="0"/>
                        <a:t>Tier 4</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3753043502"/>
                  </a:ext>
                </a:extLst>
              </a:tr>
              <a:tr h="148336">
                <a:tc>
                  <a:txBody>
                    <a:bodyPr/>
                    <a:lstStyle/>
                    <a:p>
                      <a:r>
                        <a:rPr lang="en-US" dirty="0"/>
                        <a:t>C3</a:t>
                      </a:r>
                    </a:p>
                  </a:txBody>
                  <a:tcPr/>
                </a:tc>
                <a:tc>
                  <a:txBody>
                    <a:bodyPr/>
                    <a:lstStyle/>
                    <a:p>
                      <a:r>
                        <a:rPr lang="en-US" dirty="0"/>
                        <a:t>All</a:t>
                      </a:r>
                    </a:p>
                  </a:txBody>
                  <a:tcPr/>
                </a:tc>
                <a:tc>
                  <a:txBody>
                    <a:bodyPr/>
                    <a:lstStyle/>
                    <a:p>
                      <a:r>
                        <a:rPr lang="en-US" dirty="0"/>
                        <a:t>Unregulated – Tier 2</a:t>
                      </a:r>
                    </a:p>
                  </a:txBody>
                  <a:tcPr/>
                </a:tc>
                <a:tc>
                  <a:txBody>
                    <a:bodyPr/>
                    <a:lstStyle/>
                    <a:p>
                      <a:pPr algn="ctr"/>
                      <a:r>
                        <a:rPr lang="en-US" dirty="0"/>
                        <a:t>No</a:t>
                      </a:r>
                    </a:p>
                  </a:txBody>
                  <a:tcPr/>
                </a:tc>
                <a:tc>
                  <a:txBody>
                    <a:bodyPr/>
                    <a:lstStyle/>
                    <a:p>
                      <a:pPr algn="ctr"/>
                      <a:r>
                        <a:rPr lang="en-US" dirty="0"/>
                        <a:t>Yes</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2797727227"/>
                  </a:ext>
                </a:extLst>
              </a:tr>
              <a:tr h="148336">
                <a:tc>
                  <a:txBody>
                    <a:bodyPr/>
                    <a:lstStyle/>
                    <a:p>
                      <a:r>
                        <a:rPr lang="en-US" dirty="0"/>
                        <a:t>C3</a:t>
                      </a:r>
                    </a:p>
                  </a:txBody>
                  <a:tcPr/>
                </a:tc>
                <a:tc>
                  <a:txBody>
                    <a:bodyPr/>
                    <a:lstStyle/>
                    <a:p>
                      <a:r>
                        <a:rPr lang="en-US" dirty="0"/>
                        <a:t>All</a:t>
                      </a:r>
                    </a:p>
                  </a:txBody>
                  <a:tcPr/>
                </a:tc>
                <a:tc>
                  <a:txBody>
                    <a:bodyPr/>
                    <a:lstStyle/>
                    <a:p>
                      <a:r>
                        <a:rPr lang="en-US" dirty="0"/>
                        <a:t>Tier 3</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tc>
                  <a:txBody>
                    <a:bodyPr/>
                    <a:lstStyle/>
                    <a:p>
                      <a:pPr algn="ctr"/>
                      <a:r>
                        <a:rPr lang="en-US" dirty="0"/>
                        <a:t>No</a:t>
                      </a:r>
                    </a:p>
                  </a:txBody>
                  <a:tcPr/>
                </a:tc>
                <a:extLst>
                  <a:ext uri="{0D108BD9-81ED-4DB2-BD59-A6C34878D82A}">
                    <a16:rowId xmlns:a16="http://schemas.microsoft.com/office/drawing/2014/main" val="627975740"/>
                  </a:ext>
                </a:extLst>
              </a:tr>
            </a:tbl>
          </a:graphicData>
        </a:graphic>
      </p:graphicFrame>
    </p:spTree>
    <p:extLst>
      <p:ext uri="{BB962C8B-B14F-4D97-AF65-F5344CB8AC3E}">
        <p14:creationId xmlns:p14="http://schemas.microsoft.com/office/powerpoint/2010/main" val="4073439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0CA38-BCCB-4613-9200-F6187F48D862}"/>
              </a:ext>
            </a:extLst>
          </p:cNvPr>
          <p:cNvSpPr>
            <a:spLocks noGrp="1"/>
          </p:cNvSpPr>
          <p:nvPr>
            <p:ph type="title"/>
          </p:nvPr>
        </p:nvSpPr>
        <p:spPr>
          <a:xfrm>
            <a:off x="838200" y="365125"/>
            <a:ext cx="10515600" cy="809251"/>
          </a:xfrm>
        </p:spPr>
        <p:txBody>
          <a:bodyPr>
            <a:normAutofit fontScale="90000"/>
          </a:bodyPr>
          <a:lstStyle/>
          <a:p>
            <a:pPr algn="ctr"/>
            <a:r>
              <a:rPr lang="en-US" b="1" u="sng" dirty="0"/>
              <a:t>Ownership, Usage &amp; Remaining Useful Life 1</a:t>
            </a:r>
          </a:p>
        </p:txBody>
      </p:sp>
      <p:sp>
        <p:nvSpPr>
          <p:cNvPr id="3" name="Content Placeholder 2">
            <a:extLst>
              <a:ext uri="{FF2B5EF4-FFF2-40B4-BE49-F238E27FC236}">
                <a16:creationId xmlns:a16="http://schemas.microsoft.com/office/drawing/2014/main" id="{7BEEBD69-2C5C-4B9C-B09F-C3E8C2F80EFB}"/>
              </a:ext>
            </a:extLst>
          </p:cNvPr>
          <p:cNvSpPr>
            <a:spLocks noGrp="1"/>
          </p:cNvSpPr>
          <p:nvPr>
            <p:ph idx="1"/>
          </p:nvPr>
        </p:nvSpPr>
        <p:spPr>
          <a:xfrm>
            <a:off x="838200" y="1174376"/>
            <a:ext cx="10842812" cy="5504330"/>
          </a:xfrm>
        </p:spPr>
        <p:txBody>
          <a:bodyPr>
            <a:normAutofit/>
          </a:bodyPr>
          <a:lstStyle/>
          <a:p>
            <a:pPr marL="0" indent="0" algn="just">
              <a:buNone/>
            </a:pPr>
            <a:endParaRPr lang="en-US" dirty="0"/>
          </a:p>
          <a:p>
            <a:pPr algn="just">
              <a:buFont typeface="Wingdings" panose="05000000000000000000" pitchFamily="2" charset="2"/>
              <a:buChar char="v"/>
            </a:pPr>
            <a:r>
              <a:rPr lang="en-US" dirty="0"/>
              <a:t>Existing vehicles must be operational</a:t>
            </a:r>
          </a:p>
          <a:p>
            <a:pPr algn="just">
              <a:buFont typeface="Wingdings" panose="05000000000000000000" pitchFamily="2" charset="2"/>
              <a:buChar char="v"/>
            </a:pPr>
            <a:r>
              <a:rPr lang="en-US" dirty="0"/>
              <a:t>Participating fleet owners must have owned and operated vehicles for a minimum of 24 months</a:t>
            </a:r>
          </a:p>
          <a:p>
            <a:pPr algn="just">
              <a:buFont typeface="Wingdings" panose="05000000000000000000" pitchFamily="2" charset="2"/>
              <a:buChar char="v"/>
            </a:pPr>
            <a:r>
              <a:rPr lang="en-US" dirty="0"/>
              <a:t>Existing vehicles must have at least three years of useful life at time of upgrade. Remaining life is the fleet owner’s estimate of the number of years until the unit would have been replaced if it were not being upgraded or scrapped</a:t>
            </a:r>
          </a:p>
          <a:p>
            <a:pPr algn="just">
              <a:buFont typeface="Wingdings" panose="05000000000000000000" pitchFamily="2" charset="2"/>
              <a:buChar char="v"/>
            </a:pPr>
            <a:r>
              <a:rPr lang="en-US" dirty="0"/>
              <a:t>Minimum Highway usage of 7,000 miles/year for two years before upgrade</a:t>
            </a:r>
          </a:p>
          <a:p>
            <a:pPr algn="just">
              <a:buFont typeface="Wingdings" panose="05000000000000000000" pitchFamily="2" charset="2"/>
              <a:buChar char="v"/>
            </a:pPr>
            <a:r>
              <a:rPr lang="en-US" dirty="0"/>
              <a:t>Minimum annual off-road use for two years before upgrade:</a:t>
            </a:r>
          </a:p>
          <a:p>
            <a:pPr lvl="1" algn="just">
              <a:buFont typeface="Wingdings" panose="05000000000000000000" pitchFamily="2" charset="2"/>
              <a:buChar char="v"/>
            </a:pPr>
            <a:r>
              <a:rPr lang="en-US" sz="2000" dirty="0">
                <a:latin typeface="Franklin Gothic Book" panose="020B0503020102020204" pitchFamily="34" charset="0"/>
              </a:rPr>
              <a:t>Agricultural Pumps – 250 hours</a:t>
            </a:r>
          </a:p>
          <a:p>
            <a:pPr lvl="1" algn="just">
              <a:buFont typeface="Wingdings" panose="05000000000000000000" pitchFamily="2" charset="2"/>
              <a:buChar char="v"/>
            </a:pPr>
            <a:r>
              <a:rPr lang="en-US" sz="2000" dirty="0">
                <a:latin typeface="Franklin Gothic Book" panose="020B0503020102020204" pitchFamily="34" charset="0"/>
              </a:rPr>
              <a:t>All Other Off-road Engines – 250 hours</a:t>
            </a:r>
          </a:p>
          <a:p>
            <a:pPr lvl="1" algn="just">
              <a:buFont typeface="Wingdings" panose="05000000000000000000" pitchFamily="2" charset="2"/>
              <a:buChar char="v"/>
            </a:pPr>
            <a:r>
              <a:rPr lang="en-US" sz="2000" dirty="0">
                <a:latin typeface="Franklin Gothic Book" panose="020B0503020102020204" pitchFamily="34" charset="0"/>
              </a:rPr>
              <a:t>Locomotive and Marine – 1,000 hours</a:t>
            </a:r>
          </a:p>
          <a:p>
            <a:pPr marL="0" indent="0" algn="just">
              <a:buNone/>
            </a:pPr>
            <a:endParaRPr lang="en-US" dirty="0"/>
          </a:p>
          <a:p>
            <a:pPr marL="0" indent="0" algn="just">
              <a:buNone/>
            </a:pPr>
            <a:endParaRPr lang="en-US" dirty="0"/>
          </a:p>
          <a:p>
            <a:pPr marL="0" indent="0" algn="just">
              <a:buNone/>
            </a:pPr>
            <a:endParaRPr lang="en-US" dirty="0"/>
          </a:p>
        </p:txBody>
      </p:sp>
    </p:spTree>
    <p:extLst>
      <p:ext uri="{BB962C8B-B14F-4D97-AF65-F5344CB8AC3E}">
        <p14:creationId xmlns:p14="http://schemas.microsoft.com/office/powerpoint/2010/main" val="2994869331"/>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MEC to MARC 12102019" id="{CFC456D7-CC0E-47F6-ADF0-B8EABAF965EA}" vid="{07FB4FC6-C7EC-4B60-AD1F-B7B5BD15456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016CE9434AD8409879E95504448DE7" ma:contentTypeVersion="4" ma:contentTypeDescription="Create a new document." ma:contentTypeScope="" ma:versionID="00631e717fe30f429387d3e672e8845a">
  <xsd:schema xmlns:xsd="http://www.w3.org/2001/XMLSchema" xmlns:xs="http://www.w3.org/2001/XMLSchema" xmlns:p="http://schemas.microsoft.com/office/2006/metadata/properties" xmlns:ns3="c7b6bd7a-cc44-43cb-818a-ecc95cbcc7fd" targetNamespace="http://schemas.microsoft.com/office/2006/metadata/properties" ma:root="true" ma:fieldsID="c705f8a038a3102532f3e07e9c572c5b" ns3:_="">
    <xsd:import namespace="c7b6bd7a-cc44-43cb-818a-ecc95cbcc7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b6bd7a-cc44-43cb-818a-ecc95cbcc7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C8942F6-FEFF-465A-8F88-419BB2EC5D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b6bd7a-cc44-43cb-818a-ecc95cbcc7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B5AA120-F64E-4D80-B7BC-AFCBD5361F0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c7b6bd7a-cc44-43cb-818a-ecc95cbcc7fd"/>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1B00B54E-B2DB-42C2-A4E3-2D3964BDB3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Example MEC Presentation with theme</Template>
  <TotalTime>0</TotalTime>
  <Words>1276</Words>
  <Application>Microsoft Office PowerPoint</Application>
  <PresentationFormat>Widescreen</PresentationFormat>
  <Paragraphs>388</Paragraphs>
  <Slides>15</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Book Antiqua</vt:lpstr>
      <vt:lpstr>Calibri</vt:lpstr>
      <vt:lpstr>Century Gothic</vt:lpstr>
      <vt:lpstr>Franklin Gothic Book</vt:lpstr>
      <vt:lpstr>Franklin Gothic Demi</vt:lpstr>
      <vt:lpstr>Wingdings</vt:lpstr>
      <vt:lpstr>Retrospect</vt:lpstr>
      <vt:lpstr>DERA 2020 Pre-Proposal Webinar</vt:lpstr>
      <vt:lpstr>FUNDING ALLOCATIONS &amp; KEY DATES</vt:lpstr>
      <vt:lpstr>PowerPoint Presentation</vt:lpstr>
      <vt:lpstr>Eligible Upgrades &amp; Reimbursements 1</vt:lpstr>
      <vt:lpstr>Eligible Upgrades &amp; Reimbursements </vt:lpstr>
      <vt:lpstr>On-Road Vehicle/Technology  Eligibility By Year</vt:lpstr>
      <vt:lpstr>Off-Road Vehicle/Technology Eligibility By Tier</vt:lpstr>
      <vt:lpstr>Marine Project Eligibility</vt:lpstr>
      <vt:lpstr>Ownership, Usage &amp; Remaining Useful Life 1</vt:lpstr>
      <vt:lpstr>Ownership, Usage &amp; Remaining Useful Life 2</vt:lpstr>
      <vt:lpstr>Funding Restrictions</vt:lpstr>
      <vt:lpstr>What We Need From Subrecipients</vt:lpstr>
      <vt:lpstr>DETAILED GRANT INFORMATION</vt:lpstr>
      <vt:lpstr>CRITERIA FOR EVALUATION</vt:lpstr>
      <vt:lpstr>FOR 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RFP – INSTALLATION OF CNG FUELING STATIONS IN KANSAS/MISSOURI</dc:title>
  <dc:creator>Jeff Windsor</dc:creator>
  <cp:lastModifiedBy>David Albrecht</cp:lastModifiedBy>
  <cp:revision>56</cp:revision>
  <dcterms:created xsi:type="dcterms:W3CDTF">2019-10-08T18:43:51Z</dcterms:created>
  <dcterms:modified xsi:type="dcterms:W3CDTF">2020-01-28T16:13:32Z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0x010100C3016CE9434AD8409879E95504448DE7</vt:lpwstr>
  </property>
</Properties>
</file>