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37"/>
  </p:notesMasterIdLst>
  <p:handoutMasterIdLst>
    <p:handoutMasterId r:id="rId38"/>
  </p:handoutMasterIdLst>
  <p:sldIdLst>
    <p:sldId id="261" r:id="rId5"/>
    <p:sldId id="283" r:id="rId6"/>
    <p:sldId id="257" r:id="rId7"/>
    <p:sldId id="258" r:id="rId8"/>
    <p:sldId id="264" r:id="rId9"/>
    <p:sldId id="306" r:id="rId10"/>
    <p:sldId id="291" r:id="rId11"/>
    <p:sldId id="292" r:id="rId12"/>
    <p:sldId id="267" r:id="rId13"/>
    <p:sldId id="289" r:id="rId14"/>
    <p:sldId id="268" r:id="rId15"/>
    <p:sldId id="269" r:id="rId16"/>
    <p:sldId id="290" r:id="rId17"/>
    <p:sldId id="270" r:id="rId18"/>
    <p:sldId id="276" r:id="rId19"/>
    <p:sldId id="278" r:id="rId20"/>
    <p:sldId id="273" r:id="rId21"/>
    <p:sldId id="274" r:id="rId22"/>
    <p:sldId id="279" r:id="rId23"/>
    <p:sldId id="280" r:id="rId24"/>
    <p:sldId id="302" r:id="rId25"/>
    <p:sldId id="293" r:id="rId26"/>
    <p:sldId id="294" r:id="rId27"/>
    <p:sldId id="295" r:id="rId28"/>
    <p:sldId id="299" r:id="rId29"/>
    <p:sldId id="300" r:id="rId30"/>
    <p:sldId id="301" r:id="rId31"/>
    <p:sldId id="298" r:id="rId32"/>
    <p:sldId id="304" r:id="rId33"/>
    <p:sldId id="305" r:id="rId34"/>
    <p:sldId id="281" r:id="rId35"/>
    <p:sldId id="282"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4216">
          <p15:clr>
            <a:srgbClr val="A4A3A4"/>
          </p15:clr>
        </p15:guide>
        <p15:guide id="2" orient="horz" pos="3996">
          <p15:clr>
            <a:srgbClr val="A4A3A4"/>
          </p15:clr>
        </p15:guide>
        <p15:guide id="3" orient="horz" pos="4000">
          <p15:clr>
            <a:srgbClr val="A4A3A4"/>
          </p15:clr>
        </p15:guide>
        <p15:guide id="4" orient="horz" pos="348">
          <p15:clr>
            <a:srgbClr val="A4A3A4"/>
          </p15:clr>
        </p15:guide>
        <p15:guide id="5" orient="horz" pos="448">
          <p15:clr>
            <a:srgbClr val="A4A3A4"/>
          </p15:clr>
        </p15:guide>
        <p15:guide id="6" orient="horz" pos="2248">
          <p15:clr>
            <a:srgbClr val="A4A3A4"/>
          </p15:clr>
        </p15:guide>
        <p15:guide id="7" orient="horz" pos="504">
          <p15:clr>
            <a:srgbClr val="A4A3A4"/>
          </p15:clr>
        </p15:guide>
        <p15:guide id="8" orient="horz" pos="408">
          <p15:clr>
            <a:srgbClr val="A4A3A4"/>
          </p15:clr>
        </p15:guide>
        <p15:guide id="9" pos="5621">
          <p15:clr>
            <a:srgbClr val="A4A3A4"/>
          </p15:clr>
        </p15:guide>
        <p15:guide id="10" pos="2873">
          <p15:clr>
            <a:srgbClr val="A4A3A4"/>
          </p15:clr>
        </p15:guide>
        <p15:guide id="11" pos="1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4A939"/>
    <a:srgbClr val="FFCC00"/>
    <a:srgbClr val="0099CC"/>
    <a:srgbClr val="00A9E0"/>
    <a:srgbClr val="00425D"/>
    <a:srgbClr val="646D70"/>
    <a:srgbClr val="3C474F"/>
    <a:srgbClr val="FCCF18"/>
    <a:srgbClr val="006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5" autoAdjust="0"/>
    <p:restoredTop sz="93627" autoAdjust="0"/>
  </p:normalViewPr>
  <p:slideViewPr>
    <p:cSldViewPr snapToGrid="0" showGuides="1">
      <p:cViewPr varScale="1">
        <p:scale>
          <a:sx n="84" d="100"/>
          <a:sy n="84" d="100"/>
        </p:scale>
        <p:origin x="528" y="84"/>
      </p:cViewPr>
      <p:guideLst>
        <p:guide orient="horz" pos="4216"/>
        <p:guide orient="horz" pos="3996"/>
        <p:guide orient="horz" pos="4000"/>
        <p:guide orient="horz" pos="348"/>
        <p:guide orient="horz" pos="448"/>
        <p:guide orient="horz" pos="2248"/>
        <p:guide orient="horz" pos="504"/>
        <p:guide orient="horz" pos="408"/>
        <p:guide pos="5621"/>
        <p:guide pos="2873"/>
        <p:guide pos="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37708366305999E-2"/>
          <c:y val="0.13505371362697899"/>
          <c:w val="0.42221468178730698"/>
          <c:h val="0.86494635826771604"/>
        </c:manualLayout>
      </c:layout>
      <c:pieChart>
        <c:varyColors val="1"/>
        <c:ser>
          <c:idx val="0"/>
          <c:order val="0"/>
          <c:tx>
            <c:strRef>
              <c:f>Sheet1!$B$1</c:f>
              <c:strCache>
                <c:ptCount val="1"/>
                <c:pt idx="0">
                  <c:v>Settlement Breakdown</c:v>
                </c:pt>
              </c:strCache>
            </c:strRef>
          </c:tx>
          <c:dLbls>
            <c:dLbl>
              <c:idx val="0"/>
              <c:layout>
                <c:manualLayout>
                  <c:x val="-0.163168717191601"/>
                  <c:y val="-0.205711614173228"/>
                </c:manualLayout>
              </c:layout>
              <c:tx>
                <c:rich>
                  <a:bodyPr/>
                  <a:lstStyle/>
                  <a:p>
                    <a:pPr>
                      <a:defRPr b="1">
                        <a:solidFill>
                          <a:schemeClr val="bg1"/>
                        </a:solidFill>
                      </a:defRPr>
                    </a:pPr>
                    <a:r>
                      <a:rPr lang="en-US" b="1">
                        <a:solidFill>
                          <a:schemeClr val="bg1"/>
                        </a:solidFill>
                      </a:rPr>
                      <a:t>$10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1E-48D6-9F14-B1A613CEB676}"/>
                </c:ext>
              </c:extLst>
            </c:dLbl>
            <c:dLbl>
              <c:idx val="1"/>
              <c:tx>
                <c:rich>
                  <a:bodyPr/>
                  <a:lstStyle/>
                  <a:p>
                    <a:pPr>
                      <a:defRPr b="1"/>
                    </a:pPr>
                    <a:r>
                      <a:rPr lang="en-US" b="1"/>
                      <a:t>$2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1E-48D6-9F14-B1A613CEB676}"/>
                </c:ext>
              </c:extLst>
            </c:dLbl>
            <c:dLbl>
              <c:idx val="2"/>
              <c:layout>
                <c:manualLayout>
                  <c:x val="0.11091485961478501"/>
                  <c:y val="0.202389025590551"/>
                </c:manualLayout>
              </c:layout>
              <c:tx>
                <c:rich>
                  <a:bodyPr/>
                  <a:lstStyle/>
                  <a:p>
                    <a:pPr>
                      <a:defRPr b="1"/>
                    </a:pPr>
                    <a:r>
                      <a:rPr lang="en-US" b="1"/>
                      <a:t>$2.7 Billion</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1E-48D6-9F14-B1A613CEB676}"/>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Vehicle buyback and modification (consumers)</c:v>
                </c:pt>
                <c:pt idx="1">
                  <c:v>Zero Emission Vehicle investment (national and CA)</c:v>
                </c:pt>
                <c:pt idx="2">
                  <c:v>Environmental Mitigation Trust (states)</c:v>
                </c:pt>
              </c:strCache>
            </c:strRef>
          </c:cat>
          <c:val>
            <c:numRef>
              <c:f>Sheet1!$B$2:$B$4</c:f>
              <c:numCache>
                <c:formatCode>#,##0</c:formatCode>
                <c:ptCount val="3"/>
                <c:pt idx="0">
                  <c:v>10033000000</c:v>
                </c:pt>
                <c:pt idx="1">
                  <c:v>2000000000</c:v>
                </c:pt>
                <c:pt idx="2">
                  <c:v>2700000000</c:v>
                </c:pt>
              </c:numCache>
            </c:numRef>
          </c:val>
          <c:extLst>
            <c:ext xmlns:c16="http://schemas.microsoft.com/office/drawing/2014/chart" uri="{C3380CC4-5D6E-409C-BE32-E72D297353CC}">
              <c16:uniqueId val="{00000003-321E-48D6-9F14-B1A613CEB67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1655431833407928"/>
          <c:y val="0.14376255432508325"/>
          <c:w val="0.46276607308763401"/>
          <c:h val="0.711831200787402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69700E68-E5E7-7248-A87A-65D1E81141C3}" type="datetime1">
              <a:rPr lang="en-US"/>
              <a:pPr/>
              <a:t>5/4/2017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D7A98A14-C31D-8449-AEA9-81E85263E36B}" type="slidenum">
              <a:rPr lang="en-US"/>
              <a:pPr/>
              <a:t>‹#›</a:t>
            </a:fld>
            <a:endParaRPr lang="en-US"/>
          </a:p>
        </p:txBody>
      </p:sp>
    </p:spTree>
    <p:extLst>
      <p:ext uri="{BB962C8B-B14F-4D97-AF65-F5344CB8AC3E}">
        <p14:creationId xmlns:p14="http://schemas.microsoft.com/office/powerpoint/2010/main" val="464131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EA57D996-692C-BB42-AFE2-9A9C019A3177}" type="datetime1">
              <a:rPr lang="en-US"/>
              <a:pPr/>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EA1563FC-82AB-D046-9156-A73D670BA998}" type="slidenum">
              <a:rPr lang="en-US"/>
              <a:pPr/>
              <a:t>‹#›</a:t>
            </a:fld>
            <a:endParaRPr lang="en-US"/>
          </a:p>
        </p:txBody>
      </p:sp>
    </p:spTree>
    <p:extLst>
      <p:ext uri="{BB962C8B-B14F-4D97-AF65-F5344CB8AC3E}">
        <p14:creationId xmlns:p14="http://schemas.microsoft.com/office/powerpoint/2010/main" val="33844568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3</a:t>
            </a:fld>
            <a:endParaRPr lang="en-US"/>
          </a:p>
        </p:txBody>
      </p:sp>
    </p:spTree>
    <p:extLst>
      <p:ext uri="{BB962C8B-B14F-4D97-AF65-F5344CB8AC3E}">
        <p14:creationId xmlns:p14="http://schemas.microsoft.com/office/powerpoint/2010/main" val="40323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charset="0"/>
              <a:buChar cha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7</a:t>
            </a:fld>
            <a:endParaRPr lang="en-US" dirty="0"/>
          </a:p>
        </p:txBody>
      </p:sp>
    </p:spTree>
    <p:extLst>
      <p:ext uri="{BB962C8B-B14F-4D97-AF65-F5344CB8AC3E}">
        <p14:creationId xmlns:p14="http://schemas.microsoft.com/office/powerpoint/2010/main" val="294899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charset="0"/>
              <a:buChar char="•"/>
              <a:defRPr/>
            </a:pPr>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8</a:t>
            </a:fld>
            <a:endParaRPr lang="en-US" dirty="0"/>
          </a:p>
        </p:txBody>
      </p:sp>
    </p:spTree>
    <p:extLst>
      <p:ext uri="{BB962C8B-B14F-4D97-AF65-F5344CB8AC3E}">
        <p14:creationId xmlns:p14="http://schemas.microsoft.com/office/powerpoint/2010/main" val="131746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17</a:t>
            </a:fld>
            <a:endParaRPr lang="en-US"/>
          </a:p>
        </p:txBody>
      </p:sp>
    </p:spTree>
    <p:extLst>
      <p:ext uri="{BB962C8B-B14F-4D97-AF65-F5344CB8AC3E}">
        <p14:creationId xmlns:p14="http://schemas.microsoft.com/office/powerpoint/2010/main" val="179678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19</a:t>
            </a:fld>
            <a:endParaRPr lang="en-US"/>
          </a:p>
        </p:txBody>
      </p:sp>
    </p:spTree>
    <p:extLst>
      <p:ext uri="{BB962C8B-B14F-4D97-AF65-F5344CB8AC3E}">
        <p14:creationId xmlns:p14="http://schemas.microsoft.com/office/powerpoint/2010/main" val="929844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1976"/>
            <a:ext cx="9144000" cy="41452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07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98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endParaRPr lang="en-US" dirty="0"/>
          </a:p>
        </p:txBody>
      </p:sp>
    </p:spTree>
    <p:extLst>
      <p:ext uri="{BB962C8B-B14F-4D97-AF65-F5344CB8AC3E}">
        <p14:creationId xmlns:p14="http://schemas.microsoft.com/office/powerpoint/2010/main" val="24375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0487" y="82296"/>
            <a:ext cx="8724900" cy="812725"/>
          </a:xfrm>
        </p:spPr>
        <p:txBody>
          <a:bodyPr/>
          <a:lstStyle/>
          <a:p>
            <a:r>
              <a:rPr lang="en-US" dirty="0"/>
              <a:t>Click to edit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11672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7" name="Picture 6" descr="CC logo w-taglin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36932" y="5983518"/>
            <a:ext cx="1132331" cy="71446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2" r:id="rId2"/>
    <p:sldLayoutId id="2147483690" r:id="rId3"/>
    <p:sldLayoutId id="2147483693" r:id="rId4"/>
    <p:sldLayoutId id="2147483694" r:id="rId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tlcleancities.org/" TargetMode="External"/><Relationship Id="rId4" Type="http://schemas.openxmlformats.org/officeDocument/2006/relationships/hyperlink" Target="mailto:clnfuel@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VW Settlement Forum</a:t>
            </a:r>
          </a:p>
        </p:txBody>
      </p:sp>
      <p:sp>
        <p:nvSpPr>
          <p:cNvPr id="7" name="Subtitle 6"/>
          <p:cNvSpPr>
            <a:spLocks noGrp="1"/>
          </p:cNvSpPr>
          <p:nvPr>
            <p:ph type="subTitle" idx="1"/>
          </p:nvPr>
        </p:nvSpPr>
        <p:spPr/>
        <p:txBody>
          <a:bodyPr>
            <a:normAutofit/>
          </a:bodyPr>
          <a:lstStyle/>
          <a:p>
            <a:r>
              <a:rPr lang="en-US" dirty="0"/>
              <a:t>Missouri Clean Cities Stakeholder Forum</a:t>
            </a:r>
          </a:p>
          <a:p>
            <a:r>
              <a:rPr lang="en-US" sz="1600" dirty="0"/>
              <a:t>May 4, 2017</a:t>
            </a:r>
          </a:p>
        </p:txBody>
      </p:sp>
      <p:sp>
        <p:nvSpPr>
          <p:cNvPr id="8" name="Text Placeholder 7"/>
          <p:cNvSpPr>
            <a:spLocks noGrp="1"/>
          </p:cNvSpPr>
          <p:nvPr>
            <p:ph type="body" sz="quarter" idx="10"/>
          </p:nvPr>
        </p:nvSpPr>
        <p:spPr>
          <a:xfrm>
            <a:off x="4776303" y="5247265"/>
            <a:ext cx="4171052" cy="331125"/>
          </a:xfrm>
        </p:spPr>
        <p:txBody>
          <a:bodyPr>
            <a:noAutofit/>
          </a:bodyPr>
          <a:lstStyle/>
          <a:p>
            <a:endParaRPr lang="en-US" sz="1800"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3060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Partial Consent Decree” for 3.0 Liter Subject Vehicles</a:t>
            </a:r>
          </a:p>
        </p:txBody>
      </p:sp>
      <p:sp>
        <p:nvSpPr>
          <p:cNvPr id="3" name="Text Placeholder 2"/>
          <p:cNvSpPr>
            <a:spLocks noGrp="1"/>
          </p:cNvSpPr>
          <p:nvPr>
            <p:ph type="body" sz="quarter" idx="10"/>
          </p:nvPr>
        </p:nvSpPr>
        <p:spPr>
          <a:xfrm>
            <a:off x="505238" y="1063320"/>
            <a:ext cx="8438345" cy="4986751"/>
          </a:xfrm>
        </p:spPr>
        <p:txBody>
          <a:bodyPr>
            <a:normAutofit/>
          </a:bodyPr>
          <a:lstStyle/>
          <a:p>
            <a:pPr marL="0" indent="0">
              <a:buNone/>
            </a:pPr>
            <a:r>
              <a:rPr lang="en-US" sz="2000" dirty="0">
                <a:latin typeface="Arial" pitchFamily="-106" charset="0"/>
                <a:ea typeface="ＭＳ Ｐゴシック" pitchFamily="-106" charset="-128"/>
                <a:cs typeface="ＭＳ Ｐゴシック" pitchFamily="-106" charset="-128"/>
              </a:rPr>
              <a:t>Department of Justice web page (U.S. District Court)</a:t>
            </a:r>
          </a:p>
          <a:p>
            <a:r>
              <a:rPr lang="en-US" sz="2000" dirty="0">
                <a:latin typeface="Arial" panose="020B0604020202020204" pitchFamily="34" charset="0"/>
                <a:cs typeface="Arial" panose="020B0604020202020204" pitchFamily="34" charset="0"/>
              </a:rPr>
              <a:t>http://www.cand.uscourts.gov/vwmdl/proposed-settlement-3-liter</a:t>
            </a:r>
          </a:p>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ea typeface="ＭＳ Ｐゴシック" pitchFamily="-106" charset="-128"/>
                <a:cs typeface="Arial" panose="020B0604020202020204" pitchFamily="34" charset="0"/>
              </a:rPr>
              <a:t>Proposed activity is to add a proportionate share of the total value of the mitigation action ($225,000,000) to each state’s Environmental Mitigation Trust.</a:t>
            </a:r>
          </a:p>
          <a:p>
            <a:pPr lvl="1"/>
            <a:r>
              <a:rPr lang="en-US" dirty="0">
                <a:latin typeface="Arial" panose="020B0604020202020204" pitchFamily="34" charset="0"/>
                <a:cs typeface="Arial" panose="020B0604020202020204" pitchFamily="34" charset="0"/>
              </a:rPr>
              <a:t>Missouri (3.0L)		$2,067,236</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MO potential total 	$41,152,051 </a:t>
            </a:r>
          </a:p>
        </p:txBody>
      </p:sp>
    </p:spTree>
    <p:extLst>
      <p:ext uri="{BB962C8B-B14F-4D97-AF65-F5344CB8AC3E}">
        <p14:creationId xmlns:p14="http://schemas.microsoft.com/office/powerpoint/2010/main" val="27308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Beneficiary Mitigation Plan</a:t>
            </a:r>
            <a:endParaRPr lang="en-US" dirty="0"/>
          </a:p>
        </p:txBody>
      </p:sp>
      <p:sp>
        <p:nvSpPr>
          <p:cNvPr id="4" name="Rectangle 3"/>
          <p:cNvSpPr/>
          <p:nvPr/>
        </p:nvSpPr>
        <p:spPr>
          <a:xfrm>
            <a:off x="99878" y="1075771"/>
            <a:ext cx="8610517" cy="4493538"/>
          </a:xfrm>
          <a:prstGeom prst="rect">
            <a:avLst/>
          </a:prstGeom>
        </p:spPr>
        <p:txBody>
          <a:bodyPr wrap="square">
            <a:spAutoFit/>
          </a:bodyPr>
          <a:lstStyle/>
          <a:p>
            <a:pPr marL="800100" lvl="1" indent="-342900">
              <a:spcBef>
                <a:spcPts val="0"/>
              </a:spcBef>
              <a:spcAft>
                <a:spcPts val="600"/>
              </a:spcAft>
              <a:buFont typeface="Arial" panose="020B0604020202020204" pitchFamily="34" charset="0"/>
              <a:buChar char="•"/>
            </a:pPr>
            <a:r>
              <a:rPr lang="en-US" sz="2000" dirty="0"/>
              <a:t>After being designated a beneficiary, states must submit a high-level Beneficiary Mitigation Plan that summarizes how the funds will be spent.</a:t>
            </a:r>
            <a:r>
              <a:rPr lang="en-US" sz="2000" b="1" dirty="0"/>
              <a:t> </a:t>
            </a:r>
            <a:r>
              <a:rPr lang="en-US" sz="2000" dirty="0"/>
              <a:t>Plans should address:</a:t>
            </a:r>
          </a:p>
          <a:p>
            <a:pPr marL="1200150" lvl="2" indent="-285750">
              <a:spcBef>
                <a:spcPts val="0"/>
              </a:spcBef>
              <a:spcAft>
                <a:spcPts val="600"/>
              </a:spcAft>
              <a:buFont typeface="Wingdings" panose="05000000000000000000" pitchFamily="2" charset="2"/>
              <a:buChar char="§"/>
            </a:pPr>
            <a:r>
              <a:rPr lang="en-US" sz="1600" dirty="0"/>
              <a:t>Overall goal for the use of the funds;</a:t>
            </a:r>
          </a:p>
          <a:p>
            <a:pPr marL="1200150" lvl="2" indent="-285750">
              <a:spcBef>
                <a:spcPts val="0"/>
              </a:spcBef>
              <a:spcAft>
                <a:spcPts val="600"/>
              </a:spcAft>
              <a:buFont typeface="Wingdings" panose="05000000000000000000" pitchFamily="2" charset="2"/>
              <a:buChar char="§"/>
            </a:pPr>
            <a:r>
              <a:rPr lang="en-US" sz="1600" dirty="0"/>
              <a:t>Categories of anticipated eligible mitigation actions, and preliminary assessment of the percentages of funds anticipated to be used for each type of action;</a:t>
            </a:r>
          </a:p>
          <a:p>
            <a:pPr marL="1200150" lvl="2" indent="-285750">
              <a:spcBef>
                <a:spcPts val="0"/>
              </a:spcBef>
              <a:spcAft>
                <a:spcPts val="600"/>
              </a:spcAft>
              <a:buFont typeface="Wingdings" panose="05000000000000000000" pitchFamily="2" charset="2"/>
              <a:buChar char="§"/>
            </a:pPr>
            <a:r>
              <a:rPr lang="en-US" sz="1600" dirty="0"/>
              <a:t>How the proposed actions will impact air quality in areas that bear a disproportionate share of the air pollution burden within its jurisdiction;</a:t>
            </a:r>
          </a:p>
          <a:p>
            <a:pPr marL="1200150" lvl="2" indent="-285750">
              <a:spcBef>
                <a:spcPts val="0"/>
              </a:spcBef>
              <a:spcAft>
                <a:spcPts val="600"/>
              </a:spcAft>
              <a:buFont typeface="Wingdings" panose="05000000000000000000" pitchFamily="2" charset="2"/>
              <a:buChar char="§"/>
            </a:pPr>
            <a:r>
              <a:rPr lang="en-US" sz="1600" dirty="0"/>
              <a:t>Expected ranged of emissions benefits.</a:t>
            </a:r>
          </a:p>
          <a:p>
            <a:pPr marL="800100" lvl="1" indent="-342900">
              <a:spcBef>
                <a:spcPts val="0"/>
              </a:spcBef>
              <a:spcAft>
                <a:spcPts val="600"/>
              </a:spcAft>
              <a:buFont typeface="Arial" panose="020B0604020202020204" pitchFamily="34" charset="0"/>
              <a:buChar char="•"/>
            </a:pPr>
            <a:r>
              <a:rPr lang="en-US" sz="2000" dirty="0"/>
              <a:t>Beneficiaries may adjust their goals and spending plans at their discretion and will provide the Trustee with updates to their Beneficiary Mitigation Plan</a:t>
            </a:r>
          </a:p>
          <a:p>
            <a:pPr marL="800100" lvl="1" indent="-342900">
              <a:spcBef>
                <a:spcPts val="0"/>
              </a:spcBef>
              <a:spcAft>
                <a:spcPts val="600"/>
              </a:spcAft>
              <a:buFont typeface="Arial" panose="020B0604020202020204" pitchFamily="34" charset="0"/>
              <a:buChar char="•"/>
            </a:pPr>
            <a:r>
              <a:rPr lang="en-US" sz="2000" dirty="0"/>
              <a:t>Beneficiaries may use their Final Approved DERA Workplan if they intend to use the DERA option</a:t>
            </a:r>
          </a:p>
        </p:txBody>
      </p:sp>
    </p:spTree>
    <p:extLst>
      <p:ext uri="{BB962C8B-B14F-4D97-AF65-F5344CB8AC3E}">
        <p14:creationId xmlns:p14="http://schemas.microsoft.com/office/powerpoint/2010/main" val="54309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Environmental Mitigation Trust: Timeline</a:t>
            </a:r>
            <a:endParaRPr lang="en-US" dirty="0"/>
          </a:p>
        </p:txBody>
      </p:sp>
      <p:grpSp>
        <p:nvGrpSpPr>
          <p:cNvPr id="14" name="Group 13"/>
          <p:cNvGrpSpPr/>
          <p:nvPr/>
        </p:nvGrpSpPr>
        <p:grpSpPr>
          <a:xfrm>
            <a:off x="1092448" y="4163470"/>
            <a:ext cx="7039627" cy="769441"/>
            <a:chOff x="1027133" y="4960307"/>
            <a:chExt cx="7039627" cy="769441"/>
          </a:xfrm>
        </p:grpSpPr>
        <p:sp>
          <p:nvSpPr>
            <p:cNvPr id="3" name="TextBox 2"/>
            <p:cNvSpPr txBox="1"/>
            <p:nvPr/>
          </p:nvSpPr>
          <p:spPr>
            <a:xfrm>
              <a:off x="1327757" y="4960307"/>
              <a:ext cx="6739003" cy="769441"/>
            </a:xfrm>
            <a:prstGeom prst="rect">
              <a:avLst/>
            </a:prstGeom>
            <a:noFill/>
          </p:spPr>
          <p:txBody>
            <a:bodyPr wrap="square" rtlCol="0">
              <a:spAutoFit/>
            </a:bodyPr>
            <a:lstStyle/>
            <a:p>
              <a:endParaRPr lang="en-US" sz="800" dirty="0"/>
            </a:p>
            <a:p>
              <a:r>
                <a:rPr lang="en-US" dirty="0"/>
                <a:t>No clear way to know how long it will take to negotiate and finalize the Trust Agreement with the selected Trustee</a:t>
              </a:r>
            </a:p>
          </p:txBody>
        </p:sp>
        <p:sp>
          <p:nvSpPr>
            <p:cNvPr id="9" name="Action Button: Help 8">
              <a:hlinkClick r:id="" action="ppaction://noaction" highlightClick="1"/>
            </p:cNvPr>
            <p:cNvSpPr/>
            <p:nvPr/>
          </p:nvSpPr>
          <p:spPr>
            <a:xfrm>
              <a:off x="1027133" y="5181999"/>
              <a:ext cx="274320" cy="274320"/>
            </a:xfrm>
            <a:prstGeom prst="actionButtonHelp">
              <a:avLst/>
            </a:prstGeom>
            <a:solidFill>
              <a:schemeClr val="accent5">
                <a:lumMod val="40000"/>
                <a:lumOff val="6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4A939"/>
                </a:solidFill>
              </a:endParaRPr>
            </a:p>
          </p:txBody>
        </p:sp>
      </p:grpSp>
      <p:grpSp>
        <p:nvGrpSpPr>
          <p:cNvPr id="13" name="Group 12"/>
          <p:cNvGrpSpPr/>
          <p:nvPr/>
        </p:nvGrpSpPr>
        <p:grpSpPr>
          <a:xfrm>
            <a:off x="665163" y="726186"/>
            <a:ext cx="7791450" cy="3209925"/>
            <a:chOff x="665163" y="1118076"/>
            <a:chExt cx="7791450" cy="3209925"/>
          </a:xfrm>
        </p:grpSpPr>
        <p:pic>
          <p:nvPicPr>
            <p:cNvPr id="7" name="Picture 6"/>
            <p:cNvPicPr>
              <a:picLocks noChangeAspect="1"/>
            </p:cNvPicPr>
            <p:nvPr/>
          </p:nvPicPr>
          <p:blipFill>
            <a:blip r:embed="rId2"/>
            <a:stretch>
              <a:fillRect/>
            </a:stretch>
          </p:blipFill>
          <p:spPr>
            <a:xfrm>
              <a:off x="665163" y="1118076"/>
              <a:ext cx="7791450" cy="3209925"/>
            </a:xfrm>
            <a:prstGeom prst="rect">
              <a:avLst/>
            </a:prstGeom>
          </p:spPr>
        </p:pic>
        <p:sp>
          <p:nvSpPr>
            <p:cNvPr id="12" name="Action Button: Help 11">
              <a:hlinkClick r:id="" action="ppaction://noaction" highlightClick="1"/>
            </p:cNvPr>
            <p:cNvSpPr/>
            <p:nvPr/>
          </p:nvSpPr>
          <p:spPr>
            <a:xfrm>
              <a:off x="4079487" y="2343002"/>
              <a:ext cx="274320" cy="274320"/>
            </a:xfrm>
            <a:prstGeom prst="actionButtonHelp">
              <a:avLst/>
            </a:prstGeom>
            <a:solidFill>
              <a:schemeClr val="accent5">
                <a:lumMod val="40000"/>
                <a:lumOff val="6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4A939"/>
                </a:solidFill>
              </a:endParaRPr>
            </a:p>
          </p:txBody>
        </p:sp>
      </p:grpSp>
      <p:pic>
        <p:nvPicPr>
          <p:cNvPr id="15" name="Picture 14"/>
          <p:cNvPicPr>
            <a:picLocks noChangeAspect="1"/>
          </p:cNvPicPr>
          <p:nvPr/>
        </p:nvPicPr>
        <p:blipFill>
          <a:blip r:embed="rId3"/>
          <a:stretch>
            <a:fillRect/>
          </a:stretch>
        </p:blipFill>
        <p:spPr>
          <a:xfrm>
            <a:off x="784225" y="3907562"/>
            <a:ext cx="8040194" cy="2950437"/>
          </a:xfrm>
          <a:prstGeom prst="rect">
            <a:avLst/>
          </a:prstGeom>
        </p:spPr>
      </p:pic>
    </p:spTree>
    <p:extLst>
      <p:ext uri="{BB962C8B-B14F-4D97-AF65-F5344CB8AC3E}">
        <p14:creationId xmlns:p14="http://schemas.microsoft.com/office/powerpoint/2010/main" val="101393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338862" y="812725"/>
            <a:ext cx="8634580" cy="5447645"/>
          </a:xfrm>
          <a:prstGeom prst="rect">
            <a:avLst/>
          </a:prstGeom>
        </p:spPr>
        <p:txBody>
          <a:bodyPr wrap="square">
            <a:spAutoFit/>
          </a:bodyPr>
          <a:lstStyle/>
          <a:p>
            <a:pPr lvl="1">
              <a:spcBef>
                <a:spcPts val="0"/>
              </a:spcBef>
              <a:spcAft>
                <a:spcPts val="600"/>
              </a:spcAft>
            </a:pPr>
            <a:r>
              <a:rPr lang="en-US" sz="1600" b="1" dirty="0"/>
              <a:t>Eligible Large Trucks</a:t>
            </a:r>
          </a:p>
          <a:p>
            <a:pPr marL="1200150" lvl="2" indent="-285750">
              <a:spcBef>
                <a:spcPts val="0"/>
              </a:spcBef>
              <a:spcAft>
                <a:spcPts val="600"/>
              </a:spcAft>
              <a:buFont typeface="Arial" panose="020B0604020202020204" pitchFamily="34" charset="0"/>
              <a:buChar char="•"/>
            </a:pPr>
            <a:r>
              <a:rPr lang="en-US" sz="1600" dirty="0"/>
              <a:t>1992-2009 model year Class 8 Local Freight or Drayage</a:t>
            </a:r>
          </a:p>
          <a:p>
            <a:pPr marL="1200150" lvl="2" indent="-285750">
              <a:spcBef>
                <a:spcPts val="0"/>
              </a:spcBef>
              <a:spcAft>
                <a:spcPts val="600"/>
              </a:spcAft>
              <a:buFont typeface="Arial" panose="020B0604020202020204" pitchFamily="34" charset="0"/>
              <a:buChar char="•"/>
            </a:pPr>
            <a:r>
              <a:rPr lang="en-US" sz="1600" dirty="0"/>
              <a:t>Eligible Large Trucks must be scrapped, and may be Repowered or replaced with any new diesel, alternative fueled, or all-electric engine</a:t>
            </a:r>
          </a:p>
          <a:p>
            <a:pPr lvl="1">
              <a:spcBef>
                <a:spcPts val="0"/>
              </a:spcBef>
              <a:spcAft>
                <a:spcPts val="600"/>
              </a:spcAft>
            </a:pPr>
            <a:r>
              <a:rPr lang="en-US" sz="1600" b="1" dirty="0"/>
              <a:t>Eligible Buses</a:t>
            </a:r>
          </a:p>
          <a:p>
            <a:pPr marL="1200150" lvl="2" indent="-285750">
              <a:spcBef>
                <a:spcPts val="0"/>
              </a:spcBef>
              <a:spcAft>
                <a:spcPts val="600"/>
              </a:spcAft>
              <a:buFont typeface="Arial" panose="020B0604020202020204" pitchFamily="34" charset="0"/>
              <a:buChar char="•"/>
            </a:pPr>
            <a:r>
              <a:rPr lang="en-US" sz="1600" dirty="0"/>
              <a:t>2009 model year or older Class 4-8 school buses, shuttle buses, or transit buses</a:t>
            </a:r>
          </a:p>
          <a:p>
            <a:pPr marL="1200150" lvl="2" indent="-285750">
              <a:spcBef>
                <a:spcPts val="0"/>
              </a:spcBef>
              <a:spcAft>
                <a:spcPts val="600"/>
              </a:spcAft>
              <a:buFont typeface="Arial" panose="020B0604020202020204" pitchFamily="34" charset="0"/>
              <a:buChar char="•"/>
            </a:pPr>
            <a:r>
              <a:rPr lang="en-US" sz="1600" dirty="0"/>
              <a:t>Including buses under contract to </a:t>
            </a:r>
          </a:p>
          <a:p>
            <a:pPr marL="1200150" lvl="2" indent="-285750">
              <a:spcBef>
                <a:spcPts val="0"/>
              </a:spcBef>
              <a:spcAft>
                <a:spcPts val="600"/>
              </a:spcAft>
              <a:buFont typeface="Arial" panose="020B0604020202020204" pitchFamily="34" charset="0"/>
              <a:buChar char="•"/>
            </a:pPr>
            <a:r>
              <a:rPr lang="en-US" sz="1600" dirty="0"/>
              <a:t>Eligible buses must be scrapped, and may be Repowered or replaced with any new diesel, alternative fueled, or all-electric engine</a:t>
            </a:r>
          </a:p>
          <a:p>
            <a:pPr lvl="1">
              <a:spcBef>
                <a:spcPts val="0"/>
              </a:spcBef>
              <a:spcAft>
                <a:spcPts val="600"/>
              </a:spcAft>
            </a:pPr>
            <a:r>
              <a:rPr lang="en-US" sz="1600" b="1" dirty="0"/>
              <a:t>Eligible Medium Trucks</a:t>
            </a:r>
          </a:p>
          <a:p>
            <a:pPr marL="1200150" lvl="2" indent="-285750">
              <a:spcBef>
                <a:spcPts val="0"/>
              </a:spcBef>
              <a:spcAft>
                <a:spcPts val="600"/>
              </a:spcAft>
              <a:buFont typeface="Arial" panose="020B0604020202020204" pitchFamily="34" charset="0"/>
              <a:buChar char="•"/>
            </a:pPr>
            <a:r>
              <a:rPr lang="en-US" sz="1600" dirty="0"/>
              <a:t>1992-2009 model year Class 4-7 Local Freight Trucks</a:t>
            </a:r>
          </a:p>
          <a:p>
            <a:pPr marL="1200150" lvl="2" indent="-285750">
              <a:spcBef>
                <a:spcPts val="0"/>
              </a:spcBef>
              <a:spcAft>
                <a:spcPts val="600"/>
              </a:spcAft>
              <a:buFont typeface="Arial" panose="020B0604020202020204" pitchFamily="34" charset="0"/>
              <a:buChar char="•"/>
            </a:pPr>
            <a:r>
              <a:rPr lang="en-US" sz="1600" dirty="0"/>
              <a:t>Eligible medium trucks must be scrapped, and may be Repowered or replaced with any new diesel, alternative fueled, or all-electric engine</a:t>
            </a:r>
          </a:p>
          <a:p>
            <a:pPr lvl="1">
              <a:spcBef>
                <a:spcPts val="0"/>
              </a:spcBef>
              <a:spcAft>
                <a:spcPts val="600"/>
              </a:spcAft>
            </a:pPr>
            <a:r>
              <a:rPr lang="en-US" sz="1600" b="1" dirty="0"/>
              <a:t>…and Eligible Freight Switchers</a:t>
            </a:r>
          </a:p>
          <a:p>
            <a:pPr marL="1200150" lvl="2" indent="-285750">
              <a:spcBef>
                <a:spcPts val="0"/>
              </a:spcBef>
              <a:spcAft>
                <a:spcPts val="600"/>
              </a:spcAft>
              <a:buFont typeface="Arial" panose="020B0604020202020204" pitchFamily="34" charset="0"/>
              <a:buChar char="•"/>
            </a:pPr>
            <a:r>
              <a:rPr lang="en-US" sz="1600" dirty="0"/>
              <a:t>Pre-Tier 4 switcher locomotives that operate 1000 or more hours per year</a:t>
            </a:r>
          </a:p>
          <a:p>
            <a:pPr marL="1200150" lvl="2" indent="-285750">
              <a:spcBef>
                <a:spcPts val="0"/>
              </a:spcBef>
              <a:spcAft>
                <a:spcPts val="600"/>
              </a:spcAft>
              <a:buFont typeface="Arial" panose="020B0604020202020204" pitchFamily="34" charset="0"/>
              <a:buChar char="•"/>
            </a:pPr>
            <a:r>
              <a:rPr lang="en-US" sz="1600" dirty="0"/>
              <a:t>Eligible Freight Switchers must be scrapped, and may be Repowered or replaced with any new</a:t>
            </a:r>
            <a:r>
              <a:rPr lang="en-US" sz="1600" i="1" dirty="0"/>
              <a:t> diesel, alternative fueled</a:t>
            </a:r>
            <a:r>
              <a:rPr lang="en-US" sz="1600" dirty="0"/>
              <a:t>, or all-electric engine or Freight Switcher that is certified to meet applicable EPA emissions standards</a:t>
            </a:r>
          </a:p>
        </p:txBody>
      </p:sp>
      <p:sp>
        <p:nvSpPr>
          <p:cNvPr id="3" name="TextBox 2"/>
          <p:cNvSpPr txBox="1"/>
          <p:nvPr/>
        </p:nvSpPr>
        <p:spPr>
          <a:xfrm>
            <a:off x="98230" y="1177447"/>
            <a:ext cx="677108" cy="4496844"/>
          </a:xfrm>
          <a:prstGeom prst="rect">
            <a:avLst/>
          </a:prstGeom>
          <a:noFill/>
        </p:spPr>
        <p:txBody>
          <a:bodyPr vert="vert270" wrap="square" rtlCol="0">
            <a:spAutoFit/>
          </a:bodyPr>
          <a:lstStyle/>
          <a:p>
            <a:pPr algn="ctr"/>
            <a:r>
              <a:rPr lang="en-US" sz="3200" b="1" dirty="0">
                <a:latin typeface="+mj-lt"/>
                <a:ea typeface="+mj-ea"/>
                <a:cs typeface="Calibri"/>
              </a:rPr>
              <a:t>Trucks &amp; Buses</a:t>
            </a:r>
          </a:p>
        </p:txBody>
      </p:sp>
    </p:spTree>
    <p:extLst>
      <p:ext uri="{BB962C8B-B14F-4D97-AF65-F5344CB8AC3E}">
        <p14:creationId xmlns:p14="http://schemas.microsoft.com/office/powerpoint/2010/main" val="256970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1551530"/>
              </p:ext>
            </p:extLst>
          </p:nvPr>
        </p:nvGraphicFramePr>
        <p:xfrm>
          <a:off x="571684" y="918597"/>
          <a:ext cx="7978407" cy="5012612"/>
        </p:xfrm>
        <a:graphic>
          <a:graphicData uri="http://schemas.openxmlformats.org/drawingml/2006/table">
            <a:tbl>
              <a:tblPr>
                <a:tableStyleId>{5C22544A-7EE6-4342-B048-85BDC9FD1C3A}</a:tableStyleId>
              </a:tblPr>
              <a:tblGrid>
                <a:gridCol w="2831230">
                  <a:extLst>
                    <a:ext uri="{9D8B030D-6E8A-4147-A177-3AD203B41FA5}">
                      <a16:colId xmlns:a16="http://schemas.microsoft.com/office/drawing/2014/main" val="20000"/>
                    </a:ext>
                  </a:extLst>
                </a:gridCol>
                <a:gridCol w="2809856">
                  <a:extLst>
                    <a:ext uri="{9D8B030D-6E8A-4147-A177-3AD203B41FA5}">
                      <a16:colId xmlns:a16="http://schemas.microsoft.com/office/drawing/2014/main" val="20001"/>
                    </a:ext>
                  </a:extLst>
                </a:gridCol>
                <a:gridCol w="2337321">
                  <a:extLst>
                    <a:ext uri="{9D8B030D-6E8A-4147-A177-3AD203B41FA5}">
                      <a16:colId xmlns:a16="http://schemas.microsoft.com/office/drawing/2014/main" val="20002"/>
                    </a:ext>
                  </a:extLst>
                </a:gridCol>
              </a:tblGrid>
              <a:tr h="830502">
                <a:tc rowSpan="2">
                  <a:txBody>
                    <a:bodyPr/>
                    <a:lstStyle/>
                    <a:p>
                      <a:pPr algn="ctr" fontAlgn="b"/>
                      <a:r>
                        <a:rPr lang="en-US" sz="3200" b="1" u="none" strike="noStrike" baseline="0" dirty="0">
                          <a:solidFill>
                            <a:schemeClr val="bg1"/>
                          </a:solidFill>
                          <a:effectLst/>
                        </a:rPr>
                        <a:t>Trucks and Buses </a:t>
                      </a:r>
                      <a:r>
                        <a:rPr lang="en-US" sz="2400" b="1" u="none" strike="noStrike" baseline="0" dirty="0">
                          <a:solidFill>
                            <a:schemeClr val="bg1"/>
                          </a:solidFill>
                          <a:effectLst/>
                        </a:rPr>
                        <a:t>(and Freight Switchers)</a:t>
                      </a:r>
                      <a:r>
                        <a:rPr lang="en-US" sz="2400" b="1" u="none" strike="noStrike" dirty="0">
                          <a:solidFill>
                            <a:schemeClr val="bg1"/>
                          </a:solidFill>
                          <a:effectLst/>
                        </a:rPr>
                        <a:t> </a:t>
                      </a:r>
                      <a:endParaRPr lang="en-US" sz="2400" b="1" i="0" u="none" strike="noStrike" dirty="0">
                        <a:solidFill>
                          <a:schemeClr val="bg1"/>
                        </a:solidFill>
                        <a:effectLst/>
                        <a:latin typeface="Calibri"/>
                      </a:endParaRPr>
                    </a:p>
                  </a:txBody>
                  <a:tcPr marL="7620" marR="7620" marT="7620" marB="0" anchor="ctr">
                    <a:solidFill>
                      <a:srgbClr val="002060"/>
                    </a:solidFill>
                  </a:tcPr>
                </a:tc>
                <a:tc gridSpan="2">
                  <a:txBody>
                    <a:bodyPr/>
                    <a:lstStyle/>
                    <a:p>
                      <a:pPr algn="ctr" fontAlgn="b">
                        <a:spcAft>
                          <a:spcPts val="0"/>
                        </a:spcAft>
                      </a:pPr>
                      <a:r>
                        <a:rPr lang="en-US" sz="2400" b="1" u="none" strike="noStrike" dirty="0">
                          <a:solidFill>
                            <a:schemeClr val="bg1"/>
                          </a:solidFill>
                          <a:effectLst/>
                        </a:rPr>
                        <a:t>Percentage of Project That Can Be Funded Through Trust</a:t>
                      </a:r>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1789913">
                <a:tc vMerge="1">
                  <a:txBody>
                    <a:bodyPr/>
                    <a:lstStyle/>
                    <a:p>
                      <a:endParaRPr lang="en-US"/>
                    </a:p>
                  </a:txBody>
                  <a:tcPr/>
                </a:tc>
                <a:tc>
                  <a:txBody>
                    <a:bodyPr/>
                    <a:lstStyle/>
                    <a:p>
                      <a:pPr algn="ctr" fontAlgn="b"/>
                      <a:r>
                        <a:rPr lang="en-US" sz="2200" b="1" u="none" strike="noStrike" dirty="0">
                          <a:solidFill>
                            <a:schemeClr val="bg1"/>
                          </a:solidFill>
                          <a:effectLst/>
                        </a:rPr>
                        <a:t>Government-Owned Eligible Trucks and Buses, or Buses Under Contract with Public School District</a:t>
                      </a:r>
                      <a:endParaRPr lang="en-US" sz="22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2200" b="1" u="none" strike="noStrike" dirty="0">
                          <a:solidFill>
                            <a:schemeClr val="bg1"/>
                          </a:solidFill>
                          <a:effectLst/>
                        </a:rPr>
                        <a:t>Non-Government Owned Eligible Trucks and Buses</a:t>
                      </a:r>
                      <a:endParaRPr lang="en-US" sz="2200" b="1" i="0" u="none" strike="noStrike" dirty="0">
                        <a:solidFill>
                          <a:schemeClr val="bg1"/>
                        </a:solidFill>
                        <a:effectLst/>
                        <a:latin typeface="Calibri"/>
                      </a:endParaRPr>
                    </a:p>
                  </a:txBody>
                  <a:tcPr marL="7620" marR="7620" marT="7620" marB="0" anchor="b">
                    <a:solidFill>
                      <a:srgbClr val="002060"/>
                    </a:solidFill>
                  </a:tcPr>
                </a:tc>
                <a:extLst>
                  <a:ext uri="{0D108BD9-81ED-4DB2-BD59-A6C34878D82A}">
                    <a16:rowId xmlns:a16="http://schemas.microsoft.com/office/drawing/2014/main" val="10001"/>
                  </a:ext>
                </a:extLst>
              </a:tr>
              <a:tr h="585525">
                <a:tc>
                  <a:txBody>
                    <a:bodyPr/>
                    <a:lstStyle/>
                    <a:p>
                      <a:pPr algn="l" fontAlgn="b"/>
                      <a:r>
                        <a:rPr lang="en-US" sz="1600" u="none" strike="noStrike" dirty="0">
                          <a:effectLst/>
                        </a:rPr>
                        <a:t>Repower with new diesel or AFV engine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40%</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547671">
                <a:tc>
                  <a:txBody>
                    <a:bodyPr/>
                    <a:lstStyle/>
                    <a:p>
                      <a:pPr algn="l" fontAlgn="b"/>
                      <a:r>
                        <a:rPr lang="en-US" sz="1600" u="none" strike="noStrike" dirty="0">
                          <a:effectLst/>
                        </a:rPr>
                        <a:t>Purchase new diesel or AFV vehicle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25% (50% for drayage trucks)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625206">
                <a:tc>
                  <a:txBody>
                    <a:bodyPr/>
                    <a:lstStyle/>
                    <a:p>
                      <a:pPr algn="l" fontAlgn="b"/>
                      <a:r>
                        <a:rPr lang="en-US" sz="1600" u="none" strike="noStrike" dirty="0">
                          <a:effectLst/>
                        </a:rPr>
                        <a:t>Repower with all-electric engine, including infrastructure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75%</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625206">
                <a:tc>
                  <a:txBody>
                    <a:bodyPr/>
                    <a:lstStyle/>
                    <a:p>
                      <a:pPr algn="l" fontAlgn="b"/>
                      <a:r>
                        <a:rPr lang="en-US" sz="1600" u="none" strike="noStrike" dirty="0">
                          <a:effectLst/>
                        </a:rPr>
                        <a:t>Purchase new all-electric vehicle, including infrastructure</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100%</a:t>
                      </a:r>
                      <a:endParaRPr lang="en-US" sz="1800" b="0" i="0" u="none" strike="noStrike" dirty="0">
                        <a:solidFill>
                          <a:srgbClr val="000000"/>
                        </a:solidFill>
                        <a:effectLst/>
                        <a:latin typeface="Calibri"/>
                      </a:endParaRPr>
                    </a:p>
                  </a:txBody>
                  <a:tcPr marL="7620" marR="7620" marT="7620" marB="0" anchor="b"/>
                </a:tc>
                <a:tc>
                  <a:txBody>
                    <a:bodyPr/>
                    <a:lstStyle/>
                    <a:p>
                      <a:pPr algn="r" fontAlgn="b"/>
                      <a:r>
                        <a:rPr lang="en-US" sz="1800" u="none" strike="noStrike" dirty="0">
                          <a:effectLst/>
                        </a:rPr>
                        <a:t>Up to</a:t>
                      </a:r>
                      <a:r>
                        <a:rPr lang="en-US" sz="1800" u="none" strike="noStrike" baseline="0" dirty="0">
                          <a:effectLst/>
                        </a:rPr>
                        <a:t> </a:t>
                      </a:r>
                      <a:r>
                        <a:rPr lang="en-US" sz="1800" u="none" strike="noStrike" dirty="0">
                          <a:effectLst/>
                        </a:rPr>
                        <a:t>75%</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406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356840" y="3156817"/>
            <a:ext cx="8724530" cy="3585597"/>
          </a:xfrm>
          <a:prstGeom prst="rect">
            <a:avLst/>
          </a:prstGeom>
          <a:solidFill>
            <a:schemeClr val="bg1"/>
          </a:solidFill>
        </p:spPr>
        <p:txBody>
          <a:bodyPr wrap="square">
            <a:spAutoFit/>
          </a:bodyPr>
          <a:lstStyle/>
          <a:p>
            <a:pPr lvl="1">
              <a:spcBef>
                <a:spcPts val="0"/>
              </a:spcBef>
              <a:spcAft>
                <a:spcPts val="600"/>
              </a:spcAft>
            </a:pPr>
            <a:r>
              <a:rPr lang="en-US" sz="2000" b="1" dirty="0"/>
              <a:t>Eligible Airport Ground Support Equipment</a:t>
            </a:r>
          </a:p>
          <a:p>
            <a:pPr marL="1200150" lvl="2" indent="-285750">
              <a:spcBef>
                <a:spcPts val="0"/>
              </a:spcBef>
              <a:spcAft>
                <a:spcPts val="600"/>
              </a:spcAft>
              <a:buFont typeface="Arial" panose="020B0604020202020204" pitchFamily="34" charset="0"/>
              <a:buChar char="•"/>
            </a:pPr>
            <a:r>
              <a:rPr lang="en-US" dirty="0"/>
              <a:t>Tier 0, Tier 1, or Tier 2 diesel powered airport ground support equipment, and uncertified or certified to 3 g/</a:t>
            </a:r>
            <a:r>
              <a:rPr lang="en-US" dirty="0" err="1"/>
              <a:t>bhp-hr</a:t>
            </a:r>
            <a:r>
              <a:rPr lang="en-US" dirty="0"/>
              <a:t> or higher emissions, spark ignition engine powered airport ground support equipment</a:t>
            </a:r>
          </a:p>
          <a:p>
            <a:pPr marL="1200150" lvl="2" indent="-285750">
              <a:spcBef>
                <a:spcPts val="0"/>
              </a:spcBef>
              <a:spcAft>
                <a:spcPts val="600"/>
              </a:spcAft>
              <a:buFont typeface="Arial" panose="020B0604020202020204" pitchFamily="34" charset="0"/>
              <a:buChar char="•"/>
            </a:pPr>
            <a:r>
              <a:rPr lang="en-US" dirty="0"/>
              <a:t>Eligible airport ground support equipment must be scrapped, and may be Repowered with an all-electric engine, or replaced with the same equipment in an all-electric form</a:t>
            </a:r>
          </a:p>
          <a:p>
            <a:pPr lvl="1">
              <a:spcBef>
                <a:spcPts val="0"/>
              </a:spcBef>
              <a:spcAft>
                <a:spcPts val="600"/>
              </a:spcAft>
            </a:pPr>
            <a:r>
              <a:rPr lang="en-US" sz="2000" b="1" dirty="0"/>
              <a:t>Eligible Forklifts</a:t>
            </a:r>
          </a:p>
          <a:p>
            <a:pPr marL="1200150" lvl="2" indent="-285750">
              <a:spcBef>
                <a:spcPts val="0"/>
              </a:spcBef>
              <a:spcAft>
                <a:spcPts val="600"/>
              </a:spcAft>
              <a:buFont typeface="Arial" panose="020B0604020202020204" pitchFamily="34" charset="0"/>
              <a:buChar char="•"/>
            </a:pPr>
            <a:r>
              <a:rPr lang="en-US" dirty="0"/>
              <a:t>Forklifts with greater than 8,000 pounds lift capacity</a:t>
            </a:r>
          </a:p>
          <a:p>
            <a:pPr marL="1200150" lvl="2" indent="-285750">
              <a:spcBef>
                <a:spcPts val="0"/>
              </a:spcBef>
              <a:spcAft>
                <a:spcPts val="600"/>
              </a:spcAft>
              <a:buFont typeface="Arial" panose="020B0604020202020204" pitchFamily="34" charset="0"/>
              <a:buChar char="•"/>
            </a:pPr>
            <a:r>
              <a:rPr lang="en-US" dirty="0"/>
              <a:t>Eligible forklifts must be scrapped, and may be Repowered with an all-electric engine, or replaced with the same equipment in all-electric</a:t>
            </a:r>
          </a:p>
        </p:txBody>
      </p:sp>
      <p:graphicFrame>
        <p:nvGraphicFramePr>
          <p:cNvPr id="5" name="Table 4"/>
          <p:cNvGraphicFramePr>
            <a:graphicFrameLocks noGrp="1"/>
          </p:cNvGraphicFramePr>
          <p:nvPr>
            <p:extLst>
              <p:ext uri="{D42A27DB-BD31-4B8C-83A1-F6EECF244321}">
                <p14:modId xmlns:p14="http://schemas.microsoft.com/office/powerpoint/2010/main" val="2732979611"/>
              </p:ext>
            </p:extLst>
          </p:nvPr>
        </p:nvGraphicFramePr>
        <p:xfrm>
          <a:off x="389623" y="883043"/>
          <a:ext cx="8328660" cy="2241550"/>
        </p:xfrm>
        <a:graphic>
          <a:graphicData uri="http://schemas.openxmlformats.org/drawingml/2006/table">
            <a:tbl>
              <a:tblPr>
                <a:tableStyleId>{5C22544A-7EE6-4342-B048-85BDC9FD1C3A}</a:tableStyleId>
              </a:tblPr>
              <a:tblGrid>
                <a:gridCol w="3169920">
                  <a:extLst>
                    <a:ext uri="{9D8B030D-6E8A-4147-A177-3AD203B41FA5}">
                      <a16:colId xmlns:a16="http://schemas.microsoft.com/office/drawing/2014/main" val="20000"/>
                    </a:ext>
                  </a:extLst>
                </a:gridCol>
                <a:gridCol w="2583180">
                  <a:extLst>
                    <a:ext uri="{9D8B030D-6E8A-4147-A177-3AD203B41FA5}">
                      <a16:colId xmlns:a16="http://schemas.microsoft.com/office/drawing/2014/main" val="20001"/>
                    </a:ext>
                  </a:extLst>
                </a:gridCol>
                <a:gridCol w="2575560">
                  <a:extLst>
                    <a:ext uri="{9D8B030D-6E8A-4147-A177-3AD203B41FA5}">
                      <a16:colId xmlns:a16="http://schemas.microsoft.com/office/drawing/2014/main" val="20002"/>
                    </a:ext>
                  </a:extLst>
                </a:gridCol>
              </a:tblGrid>
              <a:tr h="594995">
                <a:tc rowSpan="2">
                  <a:txBody>
                    <a:bodyPr/>
                    <a:lstStyle/>
                    <a:p>
                      <a:pPr algn="ctr" fontAlgn="b"/>
                      <a:r>
                        <a:rPr lang="en-US" sz="2400" b="1" i="0" u="none" strike="noStrike" dirty="0">
                          <a:solidFill>
                            <a:schemeClr val="bg1"/>
                          </a:solidFill>
                          <a:effectLst/>
                          <a:latin typeface="Calibri"/>
                        </a:rPr>
                        <a:t>Airport Ground</a:t>
                      </a:r>
                      <a:r>
                        <a:rPr lang="en-US" sz="2400" b="1" i="0" u="none" strike="noStrike" baseline="0" dirty="0">
                          <a:solidFill>
                            <a:schemeClr val="bg1"/>
                          </a:solidFill>
                          <a:effectLst/>
                          <a:latin typeface="Calibri"/>
                        </a:rPr>
                        <a:t> Support and Forklifts</a:t>
                      </a:r>
                      <a:endParaRPr lang="en-US" sz="2400" b="1" i="0" u="none" strike="noStrike" dirty="0">
                        <a:solidFill>
                          <a:schemeClr val="bg1"/>
                        </a:solidFill>
                        <a:effectLst/>
                        <a:latin typeface="Calibri"/>
                      </a:endParaRPr>
                    </a:p>
                  </a:txBody>
                  <a:tcPr marL="7620" marR="7620" marT="7620" marB="0" anchor="ctr">
                    <a:solidFill>
                      <a:srgbClr val="002060"/>
                    </a:solidFill>
                  </a:tcPr>
                </a:tc>
                <a:tc gridSpan="2">
                  <a:txBody>
                    <a:bodyPr/>
                    <a:lstStyle/>
                    <a:p>
                      <a:pPr algn="ctr" fontAlgn="b"/>
                      <a:r>
                        <a:rPr lang="en-US" sz="1600" b="1" u="none" strike="noStrike" dirty="0">
                          <a:solidFill>
                            <a:schemeClr val="bg1"/>
                          </a:solidFill>
                          <a:effectLst/>
                        </a:rPr>
                        <a:t>Percentage of Project That Can Be Funded Through Trust</a:t>
                      </a:r>
                      <a:endParaRPr lang="en-US" sz="1600" b="1" i="0" u="none" strike="noStrike" dirty="0">
                        <a:solidFill>
                          <a:schemeClr val="bg1"/>
                        </a:solidFill>
                        <a:effectLst/>
                        <a:latin typeface="Calibri"/>
                      </a:endParaRPr>
                    </a:p>
                  </a:txBody>
                  <a:tcPr marL="7620" marR="7620" marT="7620" marB="0" anchor="ctr">
                    <a:solidFill>
                      <a:srgbClr val="002060"/>
                    </a:solidFill>
                  </a:tcPr>
                </a:tc>
                <a:tc hMerge="1">
                  <a:txBody>
                    <a:bodyPr/>
                    <a:lstStyle/>
                    <a:p>
                      <a:endParaRPr lang="en-US"/>
                    </a:p>
                  </a:txBody>
                  <a:tcPr/>
                </a:tc>
                <a:extLst>
                  <a:ext uri="{0D108BD9-81ED-4DB2-BD59-A6C34878D82A}">
                    <a16:rowId xmlns:a16="http://schemas.microsoft.com/office/drawing/2014/main" val="10000"/>
                  </a:ext>
                </a:extLst>
              </a:tr>
              <a:tr h="777875">
                <a:tc vMerge="1">
                  <a:txBody>
                    <a:bodyPr/>
                    <a:lstStyle/>
                    <a:p>
                      <a:pPr algn="l" fontAlgn="b"/>
                      <a:endParaRPr lang="en-US" sz="14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1400" b="1" u="none" strike="noStrike" dirty="0">
                          <a:solidFill>
                            <a:schemeClr val="bg1"/>
                          </a:solidFill>
                          <a:effectLst/>
                        </a:rPr>
                        <a:t>Government Owned Eligible Airport Ground Support Equipment</a:t>
                      </a:r>
                      <a:endParaRPr lang="en-US" sz="1400" b="1" i="0" u="none" strike="noStrike" dirty="0">
                        <a:solidFill>
                          <a:schemeClr val="bg1"/>
                        </a:solidFill>
                        <a:effectLst/>
                        <a:latin typeface="Calibri"/>
                      </a:endParaRPr>
                    </a:p>
                  </a:txBody>
                  <a:tcPr marL="7620" marR="7620" marT="7620" marB="0" anchor="ctr">
                    <a:solidFill>
                      <a:srgbClr val="002060"/>
                    </a:solidFill>
                  </a:tcPr>
                </a:tc>
                <a:tc>
                  <a:txBody>
                    <a:bodyPr/>
                    <a:lstStyle/>
                    <a:p>
                      <a:pPr algn="ctr" fontAlgn="b"/>
                      <a:r>
                        <a:rPr lang="en-US" sz="1400" b="1" u="none" strike="noStrike" dirty="0">
                          <a:solidFill>
                            <a:schemeClr val="bg1"/>
                          </a:solidFill>
                          <a:effectLst/>
                        </a:rPr>
                        <a:t>Non-Government Owned Eligible Airport Ground Support Equipment</a:t>
                      </a:r>
                      <a:endParaRPr lang="en-US" sz="14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1"/>
                  </a:ext>
                </a:extLst>
              </a:tr>
              <a:tr h="182880">
                <a:tc>
                  <a:txBody>
                    <a:bodyPr/>
                    <a:lstStyle/>
                    <a:p>
                      <a:pPr algn="l" fontAlgn="b"/>
                      <a:r>
                        <a:rPr lang="en-US" sz="1400" u="none" strike="noStrike">
                          <a:effectLst/>
                        </a:rPr>
                        <a:t>Repower with all-electric engine, including infrastructure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a:effectLst/>
                        </a:rPr>
                        <a:t>100%</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a:effectLst/>
                        </a:rPr>
                        <a:t>Purchase new all-electric equipment, including infrastructure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514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17635" y="3440322"/>
            <a:ext cx="8610517" cy="2446824"/>
          </a:xfrm>
          <a:prstGeom prst="rect">
            <a:avLst/>
          </a:prstGeom>
        </p:spPr>
        <p:txBody>
          <a:bodyPr wrap="square">
            <a:spAutoFit/>
          </a:bodyPr>
          <a:lstStyle/>
          <a:p>
            <a:pPr lvl="1">
              <a:spcBef>
                <a:spcPts val="0"/>
              </a:spcBef>
              <a:spcAft>
                <a:spcPts val="600"/>
              </a:spcAft>
            </a:pPr>
            <a:r>
              <a:rPr lang="en-US" sz="2000" b="1" dirty="0"/>
              <a:t>Light Duty Zero Emission Vehicle Supply Equipment</a:t>
            </a:r>
          </a:p>
          <a:p>
            <a:pPr marL="1200150" lvl="2" indent="-285750">
              <a:spcBef>
                <a:spcPts val="0"/>
              </a:spcBef>
              <a:spcAft>
                <a:spcPts val="600"/>
              </a:spcAft>
              <a:buFont typeface="Arial" panose="020B0604020202020204" pitchFamily="34" charset="0"/>
              <a:buChar char="•"/>
            </a:pPr>
            <a:r>
              <a:rPr lang="en-US" dirty="0"/>
              <a:t>May use of to 15% of its allocation of Trust Funds on the costs to acquire, install, operate and maintain new light duty ZEV supply equipment. Eligible </a:t>
            </a:r>
            <a:r>
              <a:rPr lang="en-US" sz="1600" dirty="0"/>
              <a:t>projects include:</a:t>
            </a:r>
          </a:p>
          <a:p>
            <a:pPr marL="1657350" lvl="3" indent="-285750">
              <a:spcBef>
                <a:spcPts val="0"/>
              </a:spcBef>
              <a:spcAft>
                <a:spcPts val="600"/>
              </a:spcAft>
              <a:buFont typeface="Arial" panose="020B0604020202020204" pitchFamily="34" charset="0"/>
              <a:buChar char="•"/>
            </a:pPr>
            <a:r>
              <a:rPr lang="en-US" sz="1600" dirty="0"/>
              <a:t>Level 1, Level 2 or DC fast chargers located in a public place, workplace, or multi-unit dwelling</a:t>
            </a:r>
          </a:p>
          <a:p>
            <a:pPr marL="1657350" lvl="3" indent="-285750">
              <a:spcBef>
                <a:spcPts val="0"/>
              </a:spcBef>
              <a:spcAft>
                <a:spcPts val="600"/>
              </a:spcAft>
              <a:buFont typeface="Arial" panose="020B0604020202020204" pitchFamily="34" charset="0"/>
              <a:buChar char="•"/>
            </a:pPr>
            <a:r>
              <a:rPr lang="en-US" sz="1600" dirty="0"/>
              <a:t>Hydrogen fuel cell supply equipment, including hydrogen dispensing equipment that is located in a public place</a:t>
            </a:r>
          </a:p>
        </p:txBody>
      </p:sp>
      <p:graphicFrame>
        <p:nvGraphicFramePr>
          <p:cNvPr id="5" name="Table 4"/>
          <p:cNvGraphicFramePr>
            <a:graphicFrameLocks noGrp="1"/>
          </p:cNvGraphicFramePr>
          <p:nvPr>
            <p:extLst>
              <p:ext uri="{D42A27DB-BD31-4B8C-83A1-F6EECF244321}">
                <p14:modId xmlns:p14="http://schemas.microsoft.com/office/powerpoint/2010/main" val="3595849979"/>
              </p:ext>
            </p:extLst>
          </p:nvPr>
        </p:nvGraphicFramePr>
        <p:xfrm>
          <a:off x="419418" y="982232"/>
          <a:ext cx="8282940" cy="2209800"/>
        </p:xfrm>
        <a:graphic>
          <a:graphicData uri="http://schemas.openxmlformats.org/drawingml/2006/table">
            <a:tbl>
              <a:tblPr>
                <a:tableStyleId>{5C22544A-7EE6-4342-B048-85BDC9FD1C3A}</a:tableStyleId>
              </a:tblPr>
              <a:tblGrid>
                <a:gridCol w="5029404">
                  <a:extLst>
                    <a:ext uri="{9D8B030D-6E8A-4147-A177-3AD203B41FA5}">
                      <a16:colId xmlns:a16="http://schemas.microsoft.com/office/drawing/2014/main" val="20000"/>
                    </a:ext>
                  </a:extLst>
                </a:gridCol>
                <a:gridCol w="3253536">
                  <a:extLst>
                    <a:ext uri="{9D8B030D-6E8A-4147-A177-3AD203B41FA5}">
                      <a16:colId xmlns:a16="http://schemas.microsoft.com/office/drawing/2014/main" val="20001"/>
                    </a:ext>
                  </a:extLst>
                </a:gridCol>
              </a:tblGrid>
              <a:tr h="883920">
                <a:tc>
                  <a:txBody>
                    <a:bodyPr/>
                    <a:lstStyle/>
                    <a:p>
                      <a:pPr algn="ctr" fontAlgn="b"/>
                      <a:r>
                        <a:rPr lang="en-US" sz="3600" b="1" i="0" u="none" strike="noStrike" dirty="0">
                          <a:solidFill>
                            <a:schemeClr val="bg1"/>
                          </a:solidFill>
                          <a:effectLst/>
                          <a:latin typeface="Calibri"/>
                        </a:rPr>
                        <a:t>EVSE</a:t>
                      </a:r>
                    </a:p>
                  </a:txBody>
                  <a:tcPr marL="7620" marR="7620" marT="7620" marB="0" anchor="ctr">
                    <a:solidFill>
                      <a:srgbClr val="002060"/>
                    </a:solidFill>
                  </a:tcPr>
                </a:tc>
                <a:tc>
                  <a:txBody>
                    <a:bodyPr/>
                    <a:lstStyle/>
                    <a:p>
                      <a:pPr algn="ctr" fontAlgn="b"/>
                      <a:r>
                        <a:rPr lang="en-US" sz="1600" b="1" u="none" strike="noStrike" dirty="0">
                          <a:solidFill>
                            <a:schemeClr val="bg1"/>
                          </a:solidFill>
                          <a:effectLst/>
                        </a:rPr>
                        <a:t>Percentage of Project That Can </a:t>
                      </a:r>
                    </a:p>
                    <a:p>
                      <a:pPr algn="ctr" fontAlgn="b"/>
                      <a:r>
                        <a:rPr lang="en-US" sz="1600" b="1" u="none" strike="noStrike" dirty="0">
                          <a:solidFill>
                            <a:schemeClr val="bg1"/>
                          </a:solidFill>
                          <a:effectLst/>
                        </a:rPr>
                        <a:t>Be Funded Through Trust</a:t>
                      </a:r>
                      <a:endParaRPr lang="en-US" sz="16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0"/>
                  </a:ext>
                </a:extLst>
              </a:tr>
              <a:tr h="182880">
                <a:tc>
                  <a:txBody>
                    <a:bodyPr/>
                    <a:lstStyle/>
                    <a:p>
                      <a:pPr algn="l" fontAlgn="b"/>
                      <a:r>
                        <a:rPr lang="en-US" sz="1400" u="none" strike="noStrike" dirty="0">
                          <a:effectLst/>
                        </a:rPr>
                        <a:t>EVSE - </a:t>
                      </a:r>
                      <a:r>
                        <a:rPr lang="en-US" sz="1400" b="1" u="none" strike="noStrike" dirty="0">
                          <a:effectLst/>
                        </a:rPr>
                        <a:t>publicly available </a:t>
                      </a:r>
                      <a:r>
                        <a:rPr lang="en-US" sz="1400" u="none" strike="noStrike" dirty="0">
                          <a:effectLst/>
                        </a:rPr>
                        <a:t>at government owned property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400" u="none" strike="noStrike">
                          <a:effectLst/>
                        </a:rPr>
                        <a:t>EVSE - publicly available at non-government owned property</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80%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dirty="0">
                          <a:effectLst/>
                        </a:rPr>
                        <a:t>EVSE - at </a:t>
                      </a:r>
                      <a:r>
                        <a:rPr lang="en-US" sz="1400" b="1" u="none" strike="noStrike" dirty="0">
                          <a:effectLst/>
                        </a:rPr>
                        <a:t>workplace </a:t>
                      </a:r>
                      <a:r>
                        <a:rPr lang="en-US" sz="1400" u="none" strike="noStrike" dirty="0">
                          <a:effectLst/>
                        </a:rPr>
                        <a:t>but not available to general public</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60%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400" u="none" strike="noStrike" dirty="0">
                          <a:effectLst/>
                        </a:rPr>
                        <a:t>EVSE - at </a:t>
                      </a:r>
                      <a:r>
                        <a:rPr lang="en-US" sz="1400" b="1" u="none" strike="noStrike" dirty="0">
                          <a:effectLst/>
                        </a:rPr>
                        <a:t>multi-unit dwelling </a:t>
                      </a:r>
                      <a:r>
                        <a:rPr lang="en-US" sz="1400" u="none" strike="noStrike" dirty="0">
                          <a:effectLst/>
                        </a:rPr>
                        <a:t>but not available to general public</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60%</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182880">
                <a:tc>
                  <a:txBody>
                    <a:bodyPr/>
                    <a:lstStyle/>
                    <a:p>
                      <a:pPr algn="l" fontAlgn="b"/>
                      <a:r>
                        <a:rPr lang="en-US" sz="1400" b="1" u="none" strike="noStrike" dirty="0">
                          <a:effectLst/>
                        </a:rPr>
                        <a:t>FCVSE</a:t>
                      </a:r>
                      <a:r>
                        <a:rPr lang="en-US" sz="1400" u="none" strike="noStrike" dirty="0">
                          <a:effectLst/>
                        </a:rPr>
                        <a:t> - publicly available and able to dispense at least 250kg/day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182880">
                <a:tc>
                  <a:txBody>
                    <a:bodyPr/>
                    <a:lstStyle/>
                    <a:p>
                      <a:pPr algn="l" fontAlgn="b"/>
                      <a:r>
                        <a:rPr lang="en-US" sz="1400" u="none" strike="noStrike" dirty="0">
                          <a:effectLst/>
                        </a:rPr>
                        <a:t>FCVSE - publicly available and able to dispense at least 100kg/day</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60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198438" y="954738"/>
            <a:ext cx="8724900" cy="1938992"/>
          </a:xfrm>
          <a:prstGeom prst="rect">
            <a:avLst/>
          </a:prstGeom>
        </p:spPr>
        <p:txBody>
          <a:bodyPr wrap="square">
            <a:spAutoFit/>
          </a:bodyPr>
          <a:lstStyle/>
          <a:p>
            <a:pPr lvl="1">
              <a:spcBef>
                <a:spcPts val="0"/>
              </a:spcBef>
              <a:spcAft>
                <a:spcPts val="600"/>
              </a:spcAft>
            </a:pPr>
            <a:r>
              <a:rPr lang="en-US" sz="2000" b="1" dirty="0"/>
              <a:t>Eligible Ferries/Tugs</a:t>
            </a:r>
          </a:p>
          <a:p>
            <a:pPr marL="1200150" lvl="2" indent="-285750">
              <a:spcBef>
                <a:spcPts val="0"/>
              </a:spcBef>
              <a:spcAft>
                <a:spcPts val="600"/>
              </a:spcAft>
              <a:buFont typeface="Arial" panose="020B0604020202020204" pitchFamily="34" charset="0"/>
              <a:buChar char="•"/>
            </a:pPr>
            <a:r>
              <a:rPr lang="en-US" dirty="0"/>
              <a:t>Unregulated, Tier 1 or Tier 2 marine engines</a:t>
            </a:r>
          </a:p>
          <a:p>
            <a:pPr marL="1200150" lvl="2" indent="-285750">
              <a:spcBef>
                <a:spcPts val="0"/>
              </a:spcBef>
              <a:spcAft>
                <a:spcPts val="600"/>
              </a:spcAft>
              <a:buFont typeface="Arial" panose="020B0604020202020204" pitchFamily="34" charset="0"/>
              <a:buChar char="•"/>
            </a:pPr>
            <a:r>
              <a:rPr lang="en-US" dirty="0"/>
              <a:t>Eligible ferries and tugs must be scrapped, and may be Repowered with any new Tier 3 or Tier 4 diesel, alternative fueled, or all-electric engines or may be upgraded with an EPA Certified Remanufacture System or an EPA Verified Engine Upgrade</a:t>
            </a:r>
          </a:p>
        </p:txBody>
      </p:sp>
      <p:graphicFrame>
        <p:nvGraphicFramePr>
          <p:cNvPr id="5" name="Table 4"/>
          <p:cNvGraphicFramePr>
            <a:graphicFrameLocks noGrp="1"/>
          </p:cNvGraphicFramePr>
          <p:nvPr>
            <p:extLst>
              <p:ext uri="{D42A27DB-BD31-4B8C-83A1-F6EECF244321}">
                <p14:modId xmlns:p14="http://schemas.microsoft.com/office/powerpoint/2010/main" val="43512724"/>
              </p:ext>
            </p:extLst>
          </p:nvPr>
        </p:nvGraphicFramePr>
        <p:xfrm>
          <a:off x="270828" y="3146596"/>
          <a:ext cx="8580120" cy="1496377"/>
        </p:xfrm>
        <a:graphic>
          <a:graphicData uri="http://schemas.openxmlformats.org/drawingml/2006/table">
            <a:tbl>
              <a:tblPr>
                <a:tableStyleId>{5C22544A-7EE6-4342-B048-85BDC9FD1C3A}</a:tableStyleId>
              </a:tblPr>
              <a:tblGrid>
                <a:gridCol w="4173220">
                  <a:extLst>
                    <a:ext uri="{9D8B030D-6E8A-4147-A177-3AD203B41FA5}">
                      <a16:colId xmlns:a16="http://schemas.microsoft.com/office/drawing/2014/main" val="20000"/>
                    </a:ext>
                  </a:extLst>
                </a:gridCol>
                <a:gridCol w="1998980">
                  <a:extLst>
                    <a:ext uri="{9D8B030D-6E8A-4147-A177-3AD203B41FA5}">
                      <a16:colId xmlns:a16="http://schemas.microsoft.com/office/drawing/2014/main" val="20001"/>
                    </a:ext>
                  </a:extLst>
                </a:gridCol>
                <a:gridCol w="2407920">
                  <a:extLst>
                    <a:ext uri="{9D8B030D-6E8A-4147-A177-3AD203B41FA5}">
                      <a16:colId xmlns:a16="http://schemas.microsoft.com/office/drawing/2014/main" val="20002"/>
                    </a:ext>
                  </a:extLst>
                </a:gridCol>
              </a:tblGrid>
              <a:tr h="0">
                <a:tc rowSpan="2">
                  <a:txBody>
                    <a:bodyPr/>
                    <a:lstStyle/>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7620" marR="7620" marT="7620" marB="0" anchor="b">
                    <a:solidFill>
                      <a:srgbClr val="002060"/>
                    </a:solidFill>
                  </a:tcPr>
                </a:tc>
                <a:tc gridSpan="2">
                  <a:txBody>
                    <a:bodyPr/>
                    <a:lstStyle/>
                    <a:p>
                      <a:pPr algn="ctr" fontAlgn="b"/>
                      <a:r>
                        <a:rPr lang="en-US" sz="1600" b="1" u="none" strike="noStrike" dirty="0">
                          <a:solidFill>
                            <a:schemeClr val="bg1"/>
                          </a:solidFill>
                          <a:effectLst/>
                        </a:rPr>
                        <a:t>Percentage of Project That Can Be Funded Through Trust</a:t>
                      </a:r>
                      <a:endParaRPr lang="en-US" sz="1600" b="1" i="0" u="none" strike="noStrike" dirty="0">
                        <a:solidFill>
                          <a:schemeClr val="bg1"/>
                        </a:solidFill>
                        <a:effectLst/>
                        <a:latin typeface="Calibri"/>
                      </a:endParaRPr>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559117">
                <a:tc vMerge="1">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solidFill>
                            <a:schemeClr val="bg1"/>
                          </a:solidFill>
                          <a:effectLst/>
                        </a:rPr>
                        <a:t>Government-Owned Ferries and Tugs</a:t>
                      </a:r>
                      <a:endParaRPr lang="en-US" sz="1400" b="1" i="0" u="none" strike="noStrike" dirty="0">
                        <a:solidFill>
                          <a:schemeClr val="bg1"/>
                        </a:solidFill>
                        <a:effectLst/>
                        <a:latin typeface="Calibri"/>
                      </a:endParaRPr>
                    </a:p>
                  </a:txBody>
                  <a:tcPr marL="7620" marR="7620" marT="7620" marB="0" anchor="b">
                    <a:solidFill>
                      <a:srgbClr val="002060"/>
                    </a:solidFill>
                  </a:tcPr>
                </a:tc>
                <a:tc>
                  <a:txBody>
                    <a:bodyPr/>
                    <a:lstStyle/>
                    <a:p>
                      <a:pPr algn="ctr" fontAlgn="b"/>
                      <a:r>
                        <a:rPr lang="en-US" sz="1400" b="1" u="none" strike="noStrike" dirty="0">
                          <a:solidFill>
                            <a:schemeClr val="bg1"/>
                          </a:solidFill>
                          <a:effectLst/>
                        </a:rPr>
                        <a:t>Non-Government Owned Ferries and Tugs</a:t>
                      </a:r>
                      <a:endParaRPr lang="en-US" sz="1400" b="1" i="0" u="none" strike="noStrike" dirty="0">
                        <a:solidFill>
                          <a:schemeClr val="bg1"/>
                        </a:solidFill>
                        <a:effectLst/>
                        <a:latin typeface="Calibri"/>
                      </a:endParaRPr>
                    </a:p>
                  </a:txBody>
                  <a:tcPr marL="7620" marR="7620" marT="7620" marB="0" anchor="b">
                    <a:solidFill>
                      <a:srgbClr val="002060"/>
                    </a:solidFill>
                  </a:tcPr>
                </a:tc>
                <a:extLst>
                  <a:ext uri="{0D108BD9-81ED-4DB2-BD59-A6C34878D82A}">
                    <a16:rowId xmlns:a16="http://schemas.microsoft.com/office/drawing/2014/main" val="10001"/>
                  </a:ext>
                </a:extLst>
              </a:tr>
              <a:tr h="182880">
                <a:tc>
                  <a:txBody>
                    <a:bodyPr/>
                    <a:lstStyle/>
                    <a:p>
                      <a:pPr algn="l" fontAlgn="b"/>
                      <a:r>
                        <a:rPr lang="en-US" sz="1400" u="none" strike="noStrike">
                          <a:effectLst/>
                        </a:rPr>
                        <a:t>Repower with new diesel, AFV engine</a:t>
                      </a:r>
                      <a:endParaRPr lang="en-US" sz="1400" b="0" i="0" u="none" strike="noStrike">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a:effectLst/>
                        </a:rPr>
                        <a:t>40%</a:t>
                      </a:r>
                      <a:endParaRPr lang="en-US" sz="14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400" u="none" strike="noStrike" dirty="0">
                          <a:effectLst/>
                        </a:rPr>
                        <a:t>Repower with all-electric engine, including infrastructure</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75%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927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74333" y="944139"/>
            <a:ext cx="8598485" cy="2769989"/>
          </a:xfrm>
          <a:prstGeom prst="rect">
            <a:avLst/>
          </a:prstGeom>
        </p:spPr>
        <p:txBody>
          <a:bodyPr wrap="square">
            <a:spAutoFit/>
          </a:bodyPr>
          <a:lstStyle/>
          <a:p>
            <a:pPr lvl="1">
              <a:spcBef>
                <a:spcPts val="0"/>
              </a:spcBef>
              <a:spcAft>
                <a:spcPts val="600"/>
              </a:spcAft>
            </a:pPr>
            <a:r>
              <a:rPr lang="en-US" sz="2000" b="1" dirty="0"/>
              <a:t>Eligible Ocean Going Vessels (OGV) </a:t>
            </a:r>
            <a:r>
              <a:rPr lang="en-US" sz="2000" b="1" dirty="0" err="1"/>
              <a:t>Shorepower</a:t>
            </a:r>
            <a:endParaRPr lang="en-US" sz="2000" b="1" dirty="0"/>
          </a:p>
          <a:p>
            <a:pPr marL="1200150" lvl="2" indent="-285750">
              <a:spcBef>
                <a:spcPts val="0"/>
              </a:spcBef>
              <a:spcAft>
                <a:spcPts val="600"/>
              </a:spcAft>
              <a:buFont typeface="Arial" panose="020B0604020202020204" pitchFamily="34" charset="0"/>
              <a:buChar char="•"/>
            </a:pPr>
            <a:r>
              <a:rPr lang="en-US" dirty="0"/>
              <a:t>Systems that enable a compatible vessel’s engines to remain off while the vessel is at berth. Components eligible for reimbursement include cables, cable management systems, shore power coupler systems, distribution control systems, and power distribution components </a:t>
            </a:r>
          </a:p>
          <a:p>
            <a:pPr marL="1200150" lvl="2" indent="-285750">
              <a:spcBef>
                <a:spcPts val="0"/>
              </a:spcBef>
              <a:spcAft>
                <a:spcPts val="600"/>
              </a:spcAft>
              <a:buFont typeface="Arial" panose="020B0604020202020204" pitchFamily="34" charset="0"/>
              <a:buChar char="•"/>
            </a:pPr>
            <a:r>
              <a:rPr lang="en-US" dirty="0"/>
              <a:t>Eligible OGVs may be Repowered with any new Tier 3 or Tier 4 diesel, alternative fueled, or all-electric engines or may be upgraded with an EPA Certified Remanufacture System or an EPA Verified Engine Upgrade</a:t>
            </a:r>
          </a:p>
        </p:txBody>
      </p:sp>
      <p:graphicFrame>
        <p:nvGraphicFramePr>
          <p:cNvPr id="5" name="Table 4"/>
          <p:cNvGraphicFramePr>
            <a:graphicFrameLocks noGrp="1"/>
          </p:cNvGraphicFramePr>
          <p:nvPr>
            <p:extLst>
              <p:ext uri="{D42A27DB-BD31-4B8C-83A1-F6EECF244321}">
                <p14:modId xmlns:p14="http://schemas.microsoft.com/office/powerpoint/2010/main" val="3782304639"/>
              </p:ext>
            </p:extLst>
          </p:nvPr>
        </p:nvGraphicFramePr>
        <p:xfrm>
          <a:off x="350838" y="3845542"/>
          <a:ext cx="8420100" cy="1124267"/>
        </p:xfrm>
        <a:graphic>
          <a:graphicData uri="http://schemas.openxmlformats.org/drawingml/2006/table">
            <a:tbl>
              <a:tblPr>
                <a:tableStyleId>{5C22544A-7EE6-4342-B048-85BDC9FD1C3A}</a:tableStyleId>
              </a:tblPr>
              <a:tblGrid>
                <a:gridCol w="408178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182880">
                <a:tc rowSpan="2">
                  <a:txBody>
                    <a:bodyPr/>
                    <a:lstStyle/>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p>
                      <a:pPr algn="l" fontAlgn="b"/>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7620" marR="7620" marT="7620" marB="0" anchor="b">
                    <a:solidFill>
                      <a:srgbClr val="002060"/>
                    </a:solidFill>
                  </a:tcPr>
                </a:tc>
                <a:tc gridSpan="2">
                  <a:txBody>
                    <a:bodyPr/>
                    <a:lstStyle/>
                    <a:p>
                      <a:endParaRPr lang="en-US"/>
                    </a:p>
                  </a:txBody>
                  <a:tcPr marL="7620" marR="7620" marT="7620" marB="0" anchor="b">
                    <a:solidFill>
                      <a:srgbClr val="002060"/>
                    </a:solidFill>
                  </a:tcPr>
                </a:tc>
                <a:tc hMerge="1">
                  <a:txBody>
                    <a:bodyPr/>
                    <a:lstStyle/>
                    <a:p>
                      <a:endParaRPr lang="en-US"/>
                    </a:p>
                  </a:txBody>
                  <a:tcPr/>
                </a:tc>
                <a:extLst>
                  <a:ext uri="{0D108BD9-81ED-4DB2-BD59-A6C34878D82A}">
                    <a16:rowId xmlns:a16="http://schemas.microsoft.com/office/drawing/2014/main" val="10000"/>
                  </a:ext>
                </a:extLst>
              </a:tr>
              <a:tr h="560387">
                <a:tc vMerge="1">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solidFill>
                            <a:schemeClr val="bg1"/>
                          </a:solidFill>
                          <a:effectLst/>
                        </a:rPr>
                        <a:t>Government-Owned Marine </a:t>
                      </a:r>
                      <a:r>
                        <a:rPr lang="en-US" sz="1400" b="1" u="none" strike="noStrike" dirty="0" err="1">
                          <a:solidFill>
                            <a:schemeClr val="bg1"/>
                          </a:solidFill>
                          <a:effectLst/>
                        </a:rPr>
                        <a:t>Shorepower</a:t>
                      </a:r>
                      <a:endParaRPr lang="en-US" sz="1400" b="1" i="0" u="none" strike="noStrike" dirty="0">
                        <a:solidFill>
                          <a:schemeClr val="bg1"/>
                        </a:solidFill>
                        <a:effectLst/>
                        <a:latin typeface="Calibri"/>
                      </a:endParaRPr>
                    </a:p>
                  </a:txBody>
                  <a:tcPr marL="7620" marR="7620" marT="7620" marB="0" anchor="ctr">
                    <a:solidFill>
                      <a:srgbClr val="002060"/>
                    </a:solidFill>
                  </a:tcPr>
                </a:tc>
                <a:tc>
                  <a:txBody>
                    <a:bodyPr/>
                    <a:lstStyle/>
                    <a:p>
                      <a:pPr algn="ctr" fontAlgn="b"/>
                      <a:r>
                        <a:rPr lang="en-US" sz="1400" b="1" u="none" strike="noStrike" dirty="0">
                          <a:solidFill>
                            <a:schemeClr val="bg1"/>
                          </a:solidFill>
                          <a:effectLst/>
                        </a:rPr>
                        <a:t>Non-Government Owned Marine </a:t>
                      </a:r>
                      <a:r>
                        <a:rPr lang="en-US" sz="1400" b="1" u="none" strike="noStrike" dirty="0" err="1">
                          <a:solidFill>
                            <a:schemeClr val="bg1"/>
                          </a:solidFill>
                          <a:effectLst/>
                        </a:rPr>
                        <a:t>Shorepower</a:t>
                      </a:r>
                      <a:endParaRPr lang="en-US" sz="1400" b="1" i="0" u="none" strike="noStrike" dirty="0">
                        <a:solidFill>
                          <a:schemeClr val="bg1"/>
                        </a:solidFill>
                        <a:effectLst/>
                        <a:latin typeface="Calibri"/>
                      </a:endParaRPr>
                    </a:p>
                  </a:txBody>
                  <a:tcPr marL="7620" marR="7620" marT="7620" marB="0" anchor="ctr">
                    <a:solidFill>
                      <a:srgbClr val="002060"/>
                    </a:solidFill>
                  </a:tcPr>
                </a:tc>
                <a:extLst>
                  <a:ext uri="{0D108BD9-81ED-4DB2-BD59-A6C34878D82A}">
                    <a16:rowId xmlns:a16="http://schemas.microsoft.com/office/drawing/2014/main" val="10001"/>
                  </a:ext>
                </a:extLst>
              </a:tr>
              <a:tr h="281940">
                <a:tc>
                  <a:txBody>
                    <a:bodyPr/>
                    <a:lstStyle/>
                    <a:p>
                      <a:pPr algn="l" fontAlgn="b"/>
                      <a:r>
                        <a:rPr lang="en-US" sz="1400" u="none" strike="noStrike" dirty="0">
                          <a:effectLst/>
                        </a:rPr>
                        <a:t>Costs associated with shore-side system</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a:endParaRPr>
                    </a:p>
                  </a:txBody>
                  <a:tcPr marL="7620" marR="7620" marT="7620"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0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Environmental Mitigation Trust: Eligible Mitigation Actions</a:t>
            </a:r>
            <a:endParaRPr lang="en-US" dirty="0"/>
          </a:p>
        </p:txBody>
      </p:sp>
      <p:sp>
        <p:nvSpPr>
          <p:cNvPr id="4" name="Rectangle 3"/>
          <p:cNvSpPr/>
          <p:nvPr/>
        </p:nvSpPr>
        <p:spPr>
          <a:xfrm>
            <a:off x="198438" y="1067016"/>
            <a:ext cx="7972968" cy="1661993"/>
          </a:xfrm>
          <a:prstGeom prst="rect">
            <a:avLst/>
          </a:prstGeom>
        </p:spPr>
        <p:txBody>
          <a:bodyPr wrap="square">
            <a:spAutoFit/>
          </a:bodyPr>
          <a:lstStyle/>
          <a:p>
            <a:pPr lvl="1">
              <a:spcBef>
                <a:spcPts val="0"/>
              </a:spcBef>
              <a:spcAft>
                <a:spcPts val="600"/>
              </a:spcAft>
            </a:pPr>
            <a:r>
              <a:rPr lang="en-US" sz="2000" dirty="0"/>
              <a:t>Diesel Emission Reduction Act </a:t>
            </a:r>
            <a:r>
              <a:rPr lang="en-US" sz="2000" b="1" dirty="0"/>
              <a:t>(DERA) Option</a:t>
            </a:r>
          </a:p>
          <a:p>
            <a:pPr marL="800100" lvl="1" indent="-342900">
              <a:spcBef>
                <a:spcPts val="0"/>
              </a:spcBef>
              <a:spcAft>
                <a:spcPts val="600"/>
              </a:spcAft>
              <a:buFont typeface="Arial" panose="020B0604020202020204" pitchFamily="34" charset="0"/>
              <a:buChar char="•"/>
            </a:pPr>
            <a:r>
              <a:rPr lang="en-US" dirty="0"/>
              <a:t>may use Trust Funds for non-federal match or overmatch for DERA</a:t>
            </a:r>
          </a:p>
          <a:p>
            <a:pPr marL="800100" lvl="1" indent="-342900">
              <a:spcBef>
                <a:spcPts val="0"/>
              </a:spcBef>
              <a:spcAft>
                <a:spcPts val="600"/>
              </a:spcAft>
              <a:buFont typeface="Arial" panose="020B0604020202020204" pitchFamily="34" charset="0"/>
              <a:buChar char="•"/>
            </a:pPr>
            <a:r>
              <a:rPr lang="en-US" dirty="0"/>
              <a:t>allows beneficiaries to use Trust Funds for actions not specified in the settlement, but otherwise eligible under DERA (e.g. diesel emission mitigation retrofits)</a:t>
            </a:r>
          </a:p>
        </p:txBody>
      </p:sp>
      <p:pic>
        <p:nvPicPr>
          <p:cNvPr id="5" name="Picture 4"/>
          <p:cNvPicPr>
            <a:picLocks noChangeAspect="1"/>
          </p:cNvPicPr>
          <p:nvPr/>
        </p:nvPicPr>
        <p:blipFill>
          <a:blip r:embed="rId3"/>
          <a:stretch>
            <a:fillRect/>
          </a:stretch>
        </p:blipFill>
        <p:spPr>
          <a:xfrm>
            <a:off x="506926" y="2885513"/>
            <a:ext cx="8107923" cy="2899522"/>
          </a:xfrm>
          <a:prstGeom prst="rect">
            <a:avLst/>
          </a:prstGeom>
          <a:ln>
            <a:noFill/>
          </a:ln>
          <a:effectLst/>
        </p:spPr>
      </p:pic>
      <p:sp>
        <p:nvSpPr>
          <p:cNvPr id="3" name="TextBox 2"/>
          <p:cNvSpPr txBox="1"/>
          <p:nvPr/>
        </p:nvSpPr>
        <p:spPr>
          <a:xfrm>
            <a:off x="751687" y="5618129"/>
            <a:ext cx="6566531" cy="338554"/>
          </a:xfrm>
          <a:prstGeom prst="rect">
            <a:avLst/>
          </a:prstGeom>
          <a:noFill/>
        </p:spPr>
        <p:txBody>
          <a:bodyPr wrap="square" rtlCol="0">
            <a:spAutoFit/>
          </a:bodyPr>
          <a:lstStyle/>
          <a:p>
            <a:r>
              <a:rPr lang="en-US" sz="1500" dirty="0"/>
              <a:t>Source: NASEO </a:t>
            </a:r>
            <a:r>
              <a:rPr lang="en-US" sz="1600" b="0" i="0" dirty="0">
                <a:solidFill>
                  <a:srgbClr val="5A5C5D"/>
                </a:solidFill>
                <a:effectLst/>
                <a:latin typeface="RobotoRegular"/>
              </a:rPr>
              <a:t>Volkswagen Beneficiary Mitigation Plan Toolkit</a:t>
            </a:r>
          </a:p>
        </p:txBody>
      </p:sp>
    </p:spTree>
    <p:extLst>
      <p:ext uri="{BB962C8B-B14F-4D97-AF65-F5344CB8AC3E}">
        <p14:creationId xmlns:p14="http://schemas.microsoft.com/office/powerpoint/2010/main" val="26363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Energy Clean Cities program</a:t>
            </a:r>
          </a:p>
        </p:txBody>
      </p:sp>
      <p:sp>
        <p:nvSpPr>
          <p:cNvPr id="3" name="Text Placeholder 2"/>
          <p:cNvSpPr>
            <a:spLocks noGrp="1"/>
          </p:cNvSpPr>
          <p:nvPr>
            <p:ph type="body" sz="quarter" idx="10"/>
          </p:nvPr>
        </p:nvSpPr>
        <p:spPr>
          <a:xfrm>
            <a:off x="663879" y="1089764"/>
            <a:ext cx="7615826" cy="5253886"/>
          </a:xfrm>
        </p:spPr>
        <p:txBody>
          <a:bodyPr>
            <a:normAutofit/>
          </a:bodyPr>
          <a:lstStyle/>
          <a:p>
            <a:pPr marL="0" indent="0">
              <a:buNone/>
            </a:pPr>
            <a:r>
              <a:rPr lang="en-US" dirty="0"/>
              <a:t>The U.S. Department of Energy's (DOE’s) Clean Cities program advances the nation's economic, environmental, and energy security by supporting local actions to cut petroleum use in transportation. Since it’s inception in 1993 we have displaced more than 8.5 billion gallons of petroleum.</a:t>
            </a:r>
          </a:p>
          <a:p>
            <a:pPr marL="0" indent="0">
              <a:buNone/>
            </a:pPr>
            <a:endParaRPr lang="en-US" b="1" dirty="0"/>
          </a:p>
          <a:p>
            <a:pPr marL="0" indent="0">
              <a:buNone/>
            </a:pPr>
            <a:r>
              <a:rPr lang="en-US" b="1" dirty="0"/>
              <a:t>Our Mission</a:t>
            </a:r>
          </a:p>
          <a:p>
            <a:pPr marL="0" indent="0">
              <a:buNone/>
            </a:pPr>
            <a:r>
              <a:rPr lang="en-US" i="1" dirty="0"/>
              <a:t>Clean Cities advances the energy, economic, and environmental security of the United States by supporting local actions to cut petroleum use in transportation.</a:t>
            </a:r>
            <a:endParaRPr lang="en-US" dirty="0"/>
          </a:p>
          <a:p>
            <a:endParaRPr lang="en-US" dirty="0"/>
          </a:p>
        </p:txBody>
      </p:sp>
    </p:spTree>
    <p:extLst>
      <p:ext uri="{BB962C8B-B14F-4D97-AF65-F5344CB8AC3E}">
        <p14:creationId xmlns:p14="http://schemas.microsoft.com/office/powerpoint/2010/main" val="61950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263163"/>
            <a:ext cx="8724900" cy="812725"/>
          </a:xfrm>
        </p:spPr>
        <p:txBody>
          <a:bodyPr>
            <a:noAutofit/>
          </a:bodyPr>
          <a:lstStyle/>
          <a:p>
            <a:r>
              <a:rPr lang="en-US" sz="2400" dirty="0">
                <a:cs typeface="Calibri"/>
              </a:rPr>
              <a:t>Environmental Mitigation Trust: </a:t>
            </a:r>
            <a:br>
              <a:rPr lang="en-US" sz="2400" dirty="0">
                <a:cs typeface="Calibri"/>
              </a:rPr>
            </a:br>
            <a:r>
              <a:rPr lang="en-US" sz="2400" dirty="0">
                <a:cs typeface="Calibri"/>
              </a:rPr>
              <a:t>Accessing and Spending Allocations</a:t>
            </a:r>
            <a:endParaRPr lang="en-US" sz="2400" dirty="0"/>
          </a:p>
        </p:txBody>
      </p:sp>
      <p:sp>
        <p:nvSpPr>
          <p:cNvPr id="4" name="Rectangle 3"/>
          <p:cNvSpPr/>
          <p:nvPr/>
        </p:nvSpPr>
        <p:spPr>
          <a:xfrm>
            <a:off x="606571" y="1245707"/>
            <a:ext cx="7908633" cy="5093702"/>
          </a:xfrm>
          <a:prstGeom prst="rect">
            <a:avLst/>
          </a:prstGeom>
        </p:spPr>
        <p:txBody>
          <a:bodyPr wrap="square">
            <a:spAutoFit/>
          </a:bodyPr>
          <a:lstStyle/>
          <a:p>
            <a:pPr marL="342900" indent="-342900">
              <a:spcBef>
                <a:spcPts val="0"/>
              </a:spcBef>
              <a:spcAft>
                <a:spcPts val="600"/>
              </a:spcAft>
              <a:buFont typeface="Arial" panose="020B0604020202020204" pitchFamily="34" charset="0"/>
              <a:buChar char="•"/>
            </a:pPr>
            <a:r>
              <a:rPr lang="en-US" sz="2000" dirty="0"/>
              <a:t>Beneficiaries have up to 10 years to spend 80% of their allocation, and up to 15 years to spend 100% of their allocation</a:t>
            </a:r>
          </a:p>
          <a:p>
            <a:pPr marL="742950" lvl="1" indent="-285750">
              <a:spcBef>
                <a:spcPts val="0"/>
              </a:spcBef>
              <a:spcAft>
                <a:spcPts val="600"/>
              </a:spcAft>
              <a:buFont typeface="Arial" panose="020B0604020202020204" pitchFamily="34" charset="0"/>
              <a:buChar char="–"/>
            </a:pPr>
            <a:r>
              <a:rPr lang="en-US" dirty="0"/>
              <a:t>Beneficiaries may request up to one-third of its allocation during the first year, and up to two-thirds of its allocation during the first two years</a:t>
            </a:r>
          </a:p>
          <a:p>
            <a:pPr marL="342900" indent="-342900">
              <a:spcBef>
                <a:spcPts val="0"/>
              </a:spcBef>
              <a:spcAft>
                <a:spcPts val="600"/>
              </a:spcAft>
              <a:buFont typeface="Arial" panose="020B0604020202020204" pitchFamily="34" charset="0"/>
              <a:buChar char="•"/>
            </a:pPr>
            <a:r>
              <a:rPr lang="en-US" sz="2000" dirty="0"/>
              <a:t>Beneficiaries can submit requests for Eligible Mitigation Action funding at any time (Appendix D, Sec. 5.2 for additional details)</a:t>
            </a:r>
          </a:p>
          <a:p>
            <a:pPr marL="742950" lvl="1" indent="-285750">
              <a:spcBef>
                <a:spcPts val="0"/>
              </a:spcBef>
              <a:spcAft>
                <a:spcPts val="600"/>
              </a:spcAft>
              <a:buFont typeface="Arial" panose="020B0604020202020204" pitchFamily="34" charset="0"/>
              <a:buChar char="–"/>
            </a:pPr>
            <a:r>
              <a:rPr lang="en-US" dirty="0"/>
              <a:t>Funding must be approved, approved with modification, or denied within 60 days</a:t>
            </a:r>
          </a:p>
          <a:p>
            <a:pPr marL="342900" indent="-342900">
              <a:spcBef>
                <a:spcPts val="0"/>
              </a:spcBef>
              <a:spcAft>
                <a:spcPts val="600"/>
              </a:spcAft>
              <a:buFont typeface="Arial" panose="020B0604020202020204" pitchFamily="34" charset="0"/>
              <a:buChar char="•"/>
            </a:pPr>
            <a:r>
              <a:rPr lang="en-US" sz="2000" dirty="0"/>
              <a:t>Beneficiaries may use its DERA proposal as its funding requests for Actions that are funded through the DERA option</a:t>
            </a:r>
          </a:p>
          <a:p>
            <a:pPr marL="342900" indent="-342900">
              <a:spcBef>
                <a:spcPts val="0"/>
              </a:spcBef>
              <a:spcAft>
                <a:spcPts val="600"/>
              </a:spcAft>
              <a:buFont typeface="Arial" panose="020B0604020202020204" pitchFamily="34" charset="0"/>
              <a:buChar char="•"/>
            </a:pPr>
            <a:r>
              <a:rPr lang="en-US" sz="2000" dirty="0"/>
              <a:t>Two or more beneficiaries may submit a joint request for Eligible Mitigation Action funds</a:t>
            </a:r>
          </a:p>
          <a:p>
            <a:pPr marL="342900" indent="-342900">
              <a:spcBef>
                <a:spcPts val="0"/>
              </a:spcBef>
              <a:spcAft>
                <a:spcPts val="600"/>
              </a:spcAft>
              <a:buFont typeface="Arial" panose="020B0604020202020204" pitchFamily="34" charset="0"/>
              <a:buChar char="•"/>
            </a:pPr>
            <a:r>
              <a:rPr lang="en-US" sz="2000" dirty="0"/>
              <a:t>Beneficiaries must submit a semiannual report</a:t>
            </a:r>
          </a:p>
          <a:p>
            <a:pPr marL="342900" indent="-342900">
              <a:spcBef>
                <a:spcPts val="0"/>
              </a:spcBef>
              <a:spcAft>
                <a:spcPts val="600"/>
              </a:spcAft>
              <a:buFont typeface="Arial" panose="020B0604020202020204" pitchFamily="34" charset="0"/>
              <a:buChar char="•"/>
            </a:pPr>
            <a:r>
              <a:rPr lang="en-US" sz="2000" dirty="0"/>
              <a:t>Occasional reapportionment of unused funds.</a:t>
            </a:r>
          </a:p>
        </p:txBody>
      </p:sp>
    </p:spTree>
    <p:extLst>
      <p:ext uri="{BB962C8B-B14F-4D97-AF65-F5344CB8AC3E}">
        <p14:creationId xmlns:p14="http://schemas.microsoft.com/office/powerpoint/2010/main" val="61219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Next?	</a:t>
            </a:r>
          </a:p>
        </p:txBody>
      </p:sp>
      <p:sp>
        <p:nvSpPr>
          <p:cNvPr id="3" name="Content Placeholder 2"/>
          <p:cNvSpPr>
            <a:spLocks noGrp="1"/>
          </p:cNvSpPr>
          <p:nvPr>
            <p:ph sz="quarter" idx="10"/>
          </p:nvPr>
        </p:nvSpPr>
        <p:spPr>
          <a:xfrm>
            <a:off x="198438" y="4139942"/>
            <a:ext cx="8724900" cy="2561302"/>
          </a:xfrm>
        </p:spPr>
        <p:txBody>
          <a:bodyPr>
            <a:normAutofit/>
          </a:bodyPr>
          <a:lstStyle/>
          <a:p>
            <a:r>
              <a:rPr lang="en-US" dirty="0"/>
              <a:t>State assigns beneficiary agency</a:t>
            </a:r>
          </a:p>
          <a:p>
            <a:pPr lvl="1"/>
            <a:r>
              <a:rPr lang="en-US" dirty="0"/>
              <a:t>Takes in constituent feedback</a:t>
            </a:r>
          </a:p>
          <a:p>
            <a:r>
              <a:rPr lang="en-US" dirty="0"/>
              <a:t>State makes high-level policy decisions</a:t>
            </a:r>
          </a:p>
          <a:p>
            <a:pPr lvl="1"/>
            <a:r>
              <a:rPr lang="en-US" dirty="0"/>
              <a:t>What % does state keep for its fleet?</a:t>
            </a:r>
          </a:p>
          <a:p>
            <a:pPr lvl="1"/>
            <a:r>
              <a:rPr lang="en-US" dirty="0"/>
              <a:t>What % for local government? For private/commercial?</a:t>
            </a:r>
          </a:p>
          <a:p>
            <a:pPr lvl="1"/>
            <a:r>
              <a:rPr lang="en-US" dirty="0"/>
              <a:t>What policies will drive its funding decisions?</a:t>
            </a:r>
          </a:p>
          <a:p>
            <a:r>
              <a:rPr lang="en-US" dirty="0"/>
              <a:t>State releases detailed mitigation plan</a:t>
            </a:r>
          </a:p>
        </p:txBody>
      </p:sp>
      <p:pic>
        <p:nvPicPr>
          <p:cNvPr id="4" name="Picture 3"/>
          <p:cNvPicPr>
            <a:picLocks noChangeAspect="1"/>
          </p:cNvPicPr>
          <p:nvPr/>
        </p:nvPicPr>
        <p:blipFill rotWithShape="1">
          <a:blip r:embed="rId2"/>
          <a:srcRect t="9797" b="20935"/>
          <a:stretch/>
        </p:blipFill>
        <p:spPr>
          <a:xfrm>
            <a:off x="93934" y="812724"/>
            <a:ext cx="9001730" cy="3236762"/>
          </a:xfrm>
          <a:prstGeom prst="rect">
            <a:avLst/>
          </a:prstGeom>
        </p:spPr>
      </p:pic>
    </p:spTree>
    <p:extLst>
      <p:ext uri="{BB962C8B-B14F-4D97-AF65-F5344CB8AC3E}">
        <p14:creationId xmlns:p14="http://schemas.microsoft.com/office/powerpoint/2010/main" val="103960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assist policy decisions</a:t>
            </a:r>
          </a:p>
        </p:txBody>
      </p:sp>
      <p:sp>
        <p:nvSpPr>
          <p:cNvPr id="4" name="Content Placeholder 3"/>
          <p:cNvSpPr>
            <a:spLocks noGrp="1"/>
          </p:cNvSpPr>
          <p:nvPr>
            <p:ph sz="quarter" idx="10"/>
          </p:nvPr>
        </p:nvSpPr>
        <p:spPr/>
        <p:txBody>
          <a:bodyPr/>
          <a:lstStyle/>
          <a:p>
            <a:endParaRPr lang="en-US" dirty="0"/>
          </a:p>
          <a:p>
            <a:r>
              <a:rPr lang="en-US" dirty="0"/>
              <a:t>Volkswagen Environmental Mitigation Trust: Recommendations for the State of Missouri (St. Louis and KC Regional Clean Cities)</a:t>
            </a:r>
          </a:p>
          <a:p>
            <a:pPr lvl="1"/>
            <a:r>
              <a:rPr lang="en-US" dirty="0"/>
              <a:t>www.metroenergy.org/index.php/volkswagen-settlement/</a:t>
            </a:r>
          </a:p>
          <a:p>
            <a:pPr marL="0" indent="0">
              <a:buNone/>
            </a:pPr>
            <a:endParaRPr lang="en-US" dirty="0"/>
          </a:p>
          <a:p>
            <a:r>
              <a:rPr lang="en-US" dirty="0"/>
              <a:t>VOLKSWAGEN SETTLEMENT: BENEFICIARY MITIGATION PLAN TOOLKIT (NASEO: National Association of State Energy Officials)</a:t>
            </a:r>
          </a:p>
          <a:p>
            <a:pPr lvl="1"/>
            <a:r>
              <a:rPr lang="en-US" dirty="0"/>
              <a:t>www.naseo.org/volkswagen-settlement</a:t>
            </a:r>
          </a:p>
        </p:txBody>
      </p:sp>
    </p:spTree>
    <p:extLst>
      <p:ext uri="{BB962C8B-B14F-4D97-AF65-F5344CB8AC3E}">
        <p14:creationId xmlns:p14="http://schemas.microsoft.com/office/powerpoint/2010/main" val="162195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the State of Missouri</a:t>
            </a:r>
          </a:p>
        </p:txBody>
      </p:sp>
      <p:pic>
        <p:nvPicPr>
          <p:cNvPr id="4" name="Content Placeholder 3"/>
          <p:cNvPicPr>
            <a:picLocks noGrp="1" noChangeAspect="1"/>
          </p:cNvPicPr>
          <p:nvPr>
            <p:ph sz="quarter" idx="10"/>
          </p:nvPr>
        </p:nvPicPr>
        <p:blipFill>
          <a:blip r:embed="rId2"/>
          <a:stretch>
            <a:fillRect/>
          </a:stretch>
        </p:blipFill>
        <p:spPr>
          <a:xfrm>
            <a:off x="-4095" y="938020"/>
            <a:ext cx="9152190" cy="5760720"/>
          </a:xfrm>
        </p:spPr>
      </p:pic>
    </p:spTree>
    <p:extLst>
      <p:ext uri="{BB962C8B-B14F-4D97-AF65-F5344CB8AC3E}">
        <p14:creationId xmlns:p14="http://schemas.microsoft.com/office/powerpoint/2010/main" val="288101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the State of Missouri</a:t>
            </a:r>
          </a:p>
        </p:txBody>
      </p:sp>
      <p:pic>
        <p:nvPicPr>
          <p:cNvPr id="4" name="Content Placeholder 3"/>
          <p:cNvPicPr>
            <a:picLocks noGrp="1" noChangeAspect="1"/>
          </p:cNvPicPr>
          <p:nvPr>
            <p:ph sz="quarter" idx="10"/>
          </p:nvPr>
        </p:nvPicPr>
        <p:blipFill rotWithShape="1">
          <a:blip r:embed="rId2"/>
          <a:srcRect b="71557"/>
          <a:stretch/>
        </p:blipFill>
        <p:spPr>
          <a:xfrm>
            <a:off x="45720" y="1093473"/>
            <a:ext cx="9052560" cy="2027322"/>
          </a:xfrm>
        </p:spPr>
      </p:pic>
      <p:pic>
        <p:nvPicPr>
          <p:cNvPr id="6" name="Content Placeholder 3"/>
          <p:cNvPicPr>
            <a:picLocks noChangeAspect="1"/>
          </p:cNvPicPr>
          <p:nvPr/>
        </p:nvPicPr>
        <p:blipFill rotWithShape="1">
          <a:blip r:embed="rId2"/>
          <a:srcRect t="70847"/>
          <a:stretch/>
        </p:blipFill>
        <p:spPr>
          <a:xfrm>
            <a:off x="45720" y="3148156"/>
            <a:ext cx="9052560" cy="2077812"/>
          </a:xfrm>
          <a:prstGeom prst="rect">
            <a:avLst/>
          </a:prstGeom>
        </p:spPr>
      </p:pic>
    </p:spTree>
    <p:extLst>
      <p:ext uri="{BB962C8B-B14F-4D97-AF65-F5344CB8AC3E}">
        <p14:creationId xmlns:p14="http://schemas.microsoft.com/office/powerpoint/2010/main" val="257958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 - Contents</a:t>
            </a:r>
          </a:p>
        </p:txBody>
      </p:sp>
      <p:pic>
        <p:nvPicPr>
          <p:cNvPr id="4" name="Content Placeholder 3"/>
          <p:cNvPicPr>
            <a:picLocks noGrp="1" noChangeAspect="1"/>
          </p:cNvPicPr>
          <p:nvPr>
            <p:ph sz="quarter" idx="10"/>
          </p:nvPr>
        </p:nvPicPr>
        <p:blipFill>
          <a:blip r:embed="rId2"/>
          <a:stretch>
            <a:fillRect/>
          </a:stretch>
        </p:blipFill>
        <p:spPr>
          <a:xfrm>
            <a:off x="639836" y="819150"/>
            <a:ext cx="6947477" cy="5524500"/>
          </a:xfrm>
        </p:spPr>
      </p:pic>
    </p:spTree>
    <p:extLst>
      <p:ext uri="{BB962C8B-B14F-4D97-AF65-F5344CB8AC3E}">
        <p14:creationId xmlns:p14="http://schemas.microsoft.com/office/powerpoint/2010/main" val="319736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a:t>
            </a:r>
          </a:p>
        </p:txBody>
      </p:sp>
      <p:pic>
        <p:nvPicPr>
          <p:cNvPr id="3" name="Picture 2"/>
          <p:cNvPicPr>
            <a:picLocks noChangeAspect="1"/>
          </p:cNvPicPr>
          <p:nvPr/>
        </p:nvPicPr>
        <p:blipFill>
          <a:blip r:embed="rId2"/>
          <a:stretch>
            <a:fillRect/>
          </a:stretch>
        </p:blipFill>
        <p:spPr>
          <a:xfrm>
            <a:off x="198438" y="812724"/>
            <a:ext cx="8717730" cy="6045275"/>
          </a:xfrm>
          <a:prstGeom prst="rect">
            <a:avLst/>
          </a:prstGeom>
        </p:spPr>
      </p:pic>
    </p:spTree>
    <p:extLst>
      <p:ext uri="{BB962C8B-B14F-4D97-AF65-F5344CB8AC3E}">
        <p14:creationId xmlns:p14="http://schemas.microsoft.com/office/powerpoint/2010/main" val="298355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a:t>
            </a:r>
          </a:p>
        </p:txBody>
      </p:sp>
      <p:pic>
        <p:nvPicPr>
          <p:cNvPr id="4" name="Content Placeholder 3"/>
          <p:cNvPicPr>
            <a:picLocks noGrp="1" noChangeAspect="1"/>
          </p:cNvPicPr>
          <p:nvPr>
            <p:ph sz="quarter" idx="10"/>
          </p:nvPr>
        </p:nvPicPr>
        <p:blipFill>
          <a:blip r:embed="rId2"/>
          <a:stretch>
            <a:fillRect/>
          </a:stretch>
        </p:blipFill>
        <p:spPr>
          <a:xfrm>
            <a:off x="679946" y="971955"/>
            <a:ext cx="8068027" cy="5852160"/>
          </a:xfrm>
        </p:spPr>
      </p:pic>
    </p:spTree>
    <p:extLst>
      <p:ext uri="{BB962C8B-B14F-4D97-AF65-F5344CB8AC3E}">
        <p14:creationId xmlns:p14="http://schemas.microsoft.com/office/powerpoint/2010/main" val="336591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a:t>
            </a:r>
          </a:p>
        </p:txBody>
      </p:sp>
      <p:pic>
        <p:nvPicPr>
          <p:cNvPr id="5" name="Content Placeholder 4"/>
          <p:cNvPicPr>
            <a:picLocks noGrp="1" noChangeAspect="1"/>
          </p:cNvPicPr>
          <p:nvPr>
            <p:ph sz="quarter" idx="10"/>
          </p:nvPr>
        </p:nvPicPr>
        <p:blipFill>
          <a:blip r:embed="rId2"/>
          <a:stretch>
            <a:fillRect/>
          </a:stretch>
        </p:blipFill>
        <p:spPr>
          <a:xfrm>
            <a:off x="927463" y="819150"/>
            <a:ext cx="6706971" cy="6021452"/>
          </a:xfrm>
        </p:spPr>
      </p:pic>
    </p:spTree>
    <p:extLst>
      <p:ext uri="{BB962C8B-B14F-4D97-AF65-F5344CB8AC3E}">
        <p14:creationId xmlns:p14="http://schemas.microsoft.com/office/powerpoint/2010/main" val="661917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a:t>
            </a:r>
          </a:p>
        </p:txBody>
      </p:sp>
      <p:pic>
        <p:nvPicPr>
          <p:cNvPr id="4" name="Content Placeholder 3"/>
          <p:cNvPicPr>
            <a:picLocks noGrp="1" noChangeAspect="1"/>
          </p:cNvPicPr>
          <p:nvPr>
            <p:ph sz="quarter" idx="10"/>
          </p:nvPr>
        </p:nvPicPr>
        <p:blipFill>
          <a:blip r:embed="rId2"/>
          <a:stretch>
            <a:fillRect/>
          </a:stretch>
        </p:blipFill>
        <p:spPr>
          <a:xfrm>
            <a:off x="301127" y="908821"/>
            <a:ext cx="6762750" cy="4143375"/>
          </a:xfrm>
        </p:spPr>
      </p:pic>
      <p:pic>
        <p:nvPicPr>
          <p:cNvPr id="6" name="Picture 5"/>
          <p:cNvPicPr>
            <a:picLocks noChangeAspect="1"/>
          </p:cNvPicPr>
          <p:nvPr/>
        </p:nvPicPr>
        <p:blipFill>
          <a:blip r:embed="rId3"/>
          <a:stretch>
            <a:fillRect/>
          </a:stretch>
        </p:blipFill>
        <p:spPr>
          <a:xfrm>
            <a:off x="1284241" y="1956850"/>
            <a:ext cx="7416005" cy="3932730"/>
          </a:xfrm>
          <a:prstGeom prst="rect">
            <a:avLst/>
          </a:prstGeom>
          <a:ln>
            <a:solidFill>
              <a:srgbClr val="FFC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35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Louis Clean Cities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127056" y="1203275"/>
            <a:ext cx="1651635" cy="1058545"/>
          </a:xfrm>
          <a:prstGeom prst="rect">
            <a:avLst/>
          </a:prstGeom>
        </p:spPr>
      </p:pic>
      <p:sp>
        <p:nvSpPr>
          <p:cNvPr id="5" name="TextBox 4"/>
          <p:cNvSpPr txBox="1"/>
          <p:nvPr/>
        </p:nvSpPr>
        <p:spPr>
          <a:xfrm>
            <a:off x="601579" y="1612232"/>
            <a:ext cx="8443337" cy="3970318"/>
          </a:xfrm>
          <a:prstGeom prst="rect">
            <a:avLst/>
          </a:prstGeom>
          <a:noFill/>
        </p:spPr>
        <p:txBody>
          <a:bodyPr wrap="none" rtlCol="0">
            <a:spAutoFit/>
          </a:bodyPr>
          <a:lstStyle/>
          <a:p>
            <a:r>
              <a:rPr lang="en-US" dirty="0"/>
              <a:t>St. Louis Clean Cities is a stand alone non profit</a:t>
            </a:r>
          </a:p>
          <a:p>
            <a:r>
              <a:rPr lang="en-US" dirty="0"/>
              <a:t>that was designated in 1994.</a:t>
            </a:r>
          </a:p>
          <a:p>
            <a:r>
              <a:rPr lang="en-US" dirty="0"/>
              <a:t>Our area covers Eastern Missouri and Southern Illinois.</a:t>
            </a:r>
          </a:p>
          <a:p>
            <a:r>
              <a:rPr lang="en-US" dirty="0"/>
              <a:t>I personally have been involved with Clean Cities since it’s inception in 1993.</a:t>
            </a:r>
          </a:p>
          <a:p>
            <a:r>
              <a:rPr lang="en-US" dirty="0"/>
              <a:t>My background consists of 40 years in the automotive/diesel field as a technician</a:t>
            </a:r>
          </a:p>
          <a:p>
            <a:r>
              <a:rPr lang="en-US" dirty="0"/>
              <a:t>18 years as a Fleet Director. Served in the US Air Force and Missouri National</a:t>
            </a:r>
          </a:p>
          <a:p>
            <a:r>
              <a:rPr lang="en-US" dirty="0"/>
              <a:t>Guard. Last 6 years as the Director of St. Louis Clean Cities. </a:t>
            </a:r>
          </a:p>
          <a:p>
            <a:endParaRPr lang="en-US" dirty="0"/>
          </a:p>
          <a:p>
            <a:r>
              <a:rPr lang="en-US" dirty="0"/>
              <a:t>Kevin </a:t>
            </a:r>
            <a:r>
              <a:rPr lang="en-US" dirty="0" err="1"/>
              <a:t>Herdler</a:t>
            </a:r>
            <a:endParaRPr lang="en-US" dirty="0"/>
          </a:p>
          <a:p>
            <a:r>
              <a:rPr lang="en-US" dirty="0"/>
              <a:t>Executive Director</a:t>
            </a:r>
          </a:p>
          <a:p>
            <a:r>
              <a:rPr lang="en-US" dirty="0"/>
              <a:t>314-397-53908</a:t>
            </a:r>
          </a:p>
          <a:p>
            <a:r>
              <a:rPr lang="en-US" dirty="0">
                <a:hlinkClick r:id="rId4"/>
              </a:rPr>
              <a:t>clnfuel@gmail.com</a:t>
            </a:r>
            <a:endParaRPr lang="en-US" dirty="0"/>
          </a:p>
          <a:p>
            <a:r>
              <a:rPr lang="en-US" dirty="0">
                <a:hlinkClick r:id="rId5"/>
              </a:rPr>
              <a:t>www.stlcleancities.org</a:t>
            </a:r>
            <a:endParaRPr lang="en-US" dirty="0"/>
          </a:p>
          <a:p>
            <a:r>
              <a:rPr lang="en-US" dirty="0"/>
              <a:t> </a:t>
            </a:r>
          </a:p>
        </p:txBody>
      </p:sp>
    </p:spTree>
    <p:extLst>
      <p:ext uri="{BB962C8B-B14F-4D97-AF65-F5344CB8AC3E}">
        <p14:creationId xmlns:p14="http://schemas.microsoft.com/office/powerpoint/2010/main" val="4009231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NASEO Mitigation Plan Toolkit</a:t>
            </a:r>
          </a:p>
        </p:txBody>
      </p:sp>
      <p:pic>
        <p:nvPicPr>
          <p:cNvPr id="4" name="Content Placeholder 3"/>
          <p:cNvPicPr>
            <a:picLocks noGrp="1" noChangeAspect="1"/>
          </p:cNvPicPr>
          <p:nvPr>
            <p:ph sz="quarter" idx="10"/>
          </p:nvPr>
        </p:nvPicPr>
        <p:blipFill>
          <a:blip r:embed="rId2"/>
          <a:stretch>
            <a:fillRect/>
          </a:stretch>
        </p:blipFill>
        <p:spPr>
          <a:xfrm>
            <a:off x="198438" y="812725"/>
            <a:ext cx="8698472" cy="4017414"/>
          </a:xfrm>
        </p:spPr>
      </p:pic>
      <p:pic>
        <p:nvPicPr>
          <p:cNvPr id="7" name="Picture 6"/>
          <p:cNvPicPr>
            <a:picLocks noChangeAspect="1"/>
          </p:cNvPicPr>
          <p:nvPr/>
        </p:nvPicPr>
        <p:blipFill>
          <a:blip r:embed="rId3"/>
          <a:stretch>
            <a:fillRect/>
          </a:stretch>
        </p:blipFill>
        <p:spPr>
          <a:xfrm>
            <a:off x="2394041" y="2613210"/>
            <a:ext cx="6419850" cy="415290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30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Mitigation Trust Summary</a:t>
            </a:r>
          </a:p>
        </p:txBody>
      </p:sp>
      <p:sp>
        <p:nvSpPr>
          <p:cNvPr id="4" name="Rectangle 3"/>
          <p:cNvSpPr/>
          <p:nvPr/>
        </p:nvSpPr>
        <p:spPr>
          <a:xfrm>
            <a:off x="662982" y="1217675"/>
            <a:ext cx="7801749" cy="3477875"/>
          </a:xfrm>
          <a:prstGeom prst="rect">
            <a:avLst/>
          </a:prstGeom>
        </p:spPr>
        <p:txBody>
          <a:bodyPr wrap="square">
            <a:spAutoFit/>
          </a:bodyPr>
          <a:lstStyle/>
          <a:p>
            <a:r>
              <a:rPr lang="en-US" sz="2800" dirty="0"/>
              <a:t>Every state has the opportunity to participate</a:t>
            </a:r>
          </a:p>
          <a:p>
            <a:pPr marL="914400" lvl="1" indent="-457200">
              <a:buFont typeface="Arial" panose="020B0604020202020204" pitchFamily="34" charset="0"/>
              <a:buChar char="•"/>
            </a:pPr>
            <a:r>
              <a:rPr lang="en-US" sz="2800" dirty="0"/>
              <a:t>Diesel vehicles, truck and bus Classes 4-8</a:t>
            </a:r>
          </a:p>
          <a:p>
            <a:pPr marL="1371600" lvl="2" indent="-457200">
              <a:buFont typeface="Arial" panose="020B0604020202020204" pitchFamily="34" charset="0"/>
              <a:buChar char="–"/>
            </a:pPr>
            <a:r>
              <a:rPr lang="en-US" sz="2400" dirty="0"/>
              <a:t>Aging diesel vehicles, MY 1992-2009 </a:t>
            </a:r>
          </a:p>
          <a:p>
            <a:pPr lvl="2"/>
            <a:r>
              <a:rPr lang="en-US" sz="2400" dirty="0"/>
              <a:t>	(2010-2012 for states w mandates)</a:t>
            </a:r>
          </a:p>
          <a:p>
            <a:pPr marL="1371600" lvl="2" indent="-457200">
              <a:buFont typeface="Arial" panose="020B0604020202020204" pitchFamily="34" charset="0"/>
              <a:buChar char="–"/>
            </a:pPr>
            <a:r>
              <a:rPr lang="en-US" sz="2400" dirty="0"/>
              <a:t>Destruction of replaced vehicles required</a:t>
            </a:r>
          </a:p>
          <a:p>
            <a:pPr marL="914400" lvl="1" indent="-457200">
              <a:buFont typeface="Arial" panose="020B0604020202020204" pitchFamily="34" charset="0"/>
              <a:buChar char="•"/>
            </a:pPr>
            <a:r>
              <a:rPr lang="en-US" sz="2800" dirty="0"/>
              <a:t>Various off-road and marine options</a:t>
            </a:r>
          </a:p>
          <a:p>
            <a:pPr marL="914400" lvl="1" indent="-457200">
              <a:buFont typeface="Arial" panose="020B0604020202020204" pitchFamily="34" charset="0"/>
              <a:buChar char="•"/>
            </a:pPr>
            <a:r>
              <a:rPr lang="en-US" sz="2800" dirty="0"/>
              <a:t>Electric Vehicle Supply Equipment</a:t>
            </a:r>
          </a:p>
          <a:p>
            <a:endParaRPr lang="en-US" dirty="0"/>
          </a:p>
          <a:p>
            <a:endParaRPr lang="en-US" dirty="0"/>
          </a:p>
        </p:txBody>
      </p:sp>
      <p:sp>
        <p:nvSpPr>
          <p:cNvPr id="5" name="TextBox 4"/>
          <p:cNvSpPr txBox="1"/>
          <p:nvPr/>
        </p:nvSpPr>
        <p:spPr>
          <a:xfrm>
            <a:off x="2905473" y="4695550"/>
            <a:ext cx="1655415" cy="830997"/>
          </a:xfrm>
          <a:prstGeom prst="rect">
            <a:avLst/>
          </a:prstGeom>
          <a:solidFill>
            <a:schemeClr val="accent1">
              <a:lumMod val="20000"/>
              <a:lumOff val="80000"/>
            </a:schemeClr>
          </a:solidFill>
          <a:ln>
            <a:solidFill>
              <a:srgbClr val="666666"/>
            </a:solidFill>
          </a:ln>
        </p:spPr>
        <p:txBody>
          <a:bodyPr wrap="square" rtlCol="0">
            <a:spAutoFit/>
          </a:bodyPr>
          <a:lstStyle/>
          <a:p>
            <a:r>
              <a:rPr lang="en-US" sz="2400" dirty="0"/>
              <a:t>Missouri</a:t>
            </a:r>
          </a:p>
          <a:p>
            <a:r>
              <a:rPr lang="en-US" sz="2400" dirty="0"/>
              <a:t>$40 million</a:t>
            </a:r>
          </a:p>
        </p:txBody>
      </p:sp>
    </p:spTree>
    <p:extLst>
      <p:ext uri="{BB962C8B-B14F-4D97-AF65-F5344CB8AC3E}">
        <p14:creationId xmlns:p14="http://schemas.microsoft.com/office/powerpoint/2010/main" val="53600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65549" y="2459030"/>
            <a:ext cx="1722685" cy="100584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770306" y="2603174"/>
            <a:ext cx="1880235" cy="770255"/>
          </a:xfrm>
          <a:prstGeom prst="rect">
            <a:avLst/>
          </a:prstGeom>
          <a:noFill/>
          <a:ln>
            <a:noFill/>
          </a:ln>
        </p:spPr>
      </p:pic>
      <p:sp>
        <p:nvSpPr>
          <p:cNvPr id="10" name="TextBox 9"/>
          <p:cNvSpPr txBox="1"/>
          <p:nvPr/>
        </p:nvSpPr>
        <p:spPr>
          <a:xfrm>
            <a:off x="2833864" y="4461898"/>
            <a:ext cx="3476273" cy="369332"/>
          </a:xfrm>
          <a:prstGeom prst="rect">
            <a:avLst/>
          </a:prstGeom>
          <a:noFill/>
        </p:spPr>
        <p:txBody>
          <a:bodyPr wrap="none" rtlCol="0">
            <a:spAutoFit/>
          </a:bodyPr>
          <a:lstStyle/>
          <a:p>
            <a:r>
              <a:rPr lang="en-US" dirty="0"/>
              <a:t>Special THANKS to our sponsor</a:t>
            </a:r>
          </a:p>
        </p:txBody>
      </p:sp>
      <p:sp>
        <p:nvSpPr>
          <p:cNvPr id="3" name="TextBox 2"/>
          <p:cNvSpPr txBox="1"/>
          <p:nvPr/>
        </p:nvSpPr>
        <p:spPr>
          <a:xfrm>
            <a:off x="1894114" y="3644539"/>
            <a:ext cx="5287538" cy="646331"/>
          </a:xfrm>
          <a:prstGeom prst="rect">
            <a:avLst/>
          </a:prstGeom>
          <a:noFill/>
        </p:spPr>
        <p:txBody>
          <a:bodyPr wrap="none" rtlCol="0">
            <a:spAutoFit/>
          </a:bodyPr>
          <a:lstStyle/>
          <a:p>
            <a:r>
              <a:rPr lang="en-US" dirty="0"/>
              <a:t>Kevin Herdler, St. Louis: clnfuel@gmail.com</a:t>
            </a:r>
          </a:p>
          <a:p>
            <a:r>
              <a:rPr lang="en-US" dirty="0"/>
              <a:t>Kelly Gilbert, Kansas City: kelly@metroenergy.org</a:t>
            </a:r>
          </a:p>
        </p:txBody>
      </p:sp>
      <p:sp>
        <p:nvSpPr>
          <p:cNvPr id="4" name="Rectangle 3"/>
          <p:cNvSpPr/>
          <p:nvPr/>
        </p:nvSpPr>
        <p:spPr>
          <a:xfrm>
            <a:off x="1397730" y="1115128"/>
            <a:ext cx="6270166" cy="1077218"/>
          </a:xfrm>
          <a:prstGeom prst="rect">
            <a:avLst/>
          </a:prstGeom>
        </p:spPr>
        <p:txBody>
          <a:bodyPr wrap="square">
            <a:spAutoFit/>
          </a:bodyPr>
          <a:lstStyle/>
          <a:p>
            <a:r>
              <a:rPr lang="en-US" dirty="0"/>
              <a:t>How would you use VW (and other Clean Air Act) settlement funds?</a:t>
            </a:r>
          </a:p>
          <a:p>
            <a:r>
              <a:rPr lang="en-US" sz="2800" dirty="0"/>
              <a:t>http://tinyurl.com/z4r4a7l </a:t>
            </a:r>
          </a:p>
        </p:txBody>
      </p:sp>
      <p:pic>
        <p:nvPicPr>
          <p:cNvPr id="8" name="Picture 10"/>
          <p:cNvPicPr>
            <a:picLocks noChangeAspect="1"/>
          </p:cNvPicPr>
          <p:nvPr/>
        </p:nvPicPr>
        <p:blipFill>
          <a:blip r:embed="rId4"/>
          <a:stretch>
            <a:fillRect/>
          </a:stretch>
        </p:blipFill>
        <p:spPr>
          <a:xfrm>
            <a:off x="3580495" y="4917063"/>
            <a:ext cx="1960785" cy="1073763"/>
          </a:xfrm>
          <a:prstGeom prst="rect">
            <a:avLst/>
          </a:prstGeom>
        </p:spPr>
      </p:pic>
    </p:spTree>
    <p:extLst>
      <p:ext uri="{BB962C8B-B14F-4D97-AF65-F5344CB8AC3E}">
        <p14:creationId xmlns:p14="http://schemas.microsoft.com/office/powerpoint/2010/main" val="162704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Kansas City Region and Central Kansas Clean Cities</a:t>
            </a:r>
          </a:p>
        </p:txBody>
      </p:sp>
      <p:pic>
        <p:nvPicPr>
          <p:cNvPr id="4" name="Content Placeholder 3"/>
          <p:cNvPicPr preferRelativeResize="0">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1476635" y="956022"/>
            <a:ext cx="1726470" cy="73152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00248" y="943496"/>
            <a:ext cx="1738265" cy="82296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4177143391"/>
              </p:ext>
            </p:extLst>
          </p:nvPr>
        </p:nvGraphicFramePr>
        <p:xfrm>
          <a:off x="4653000" y="1882932"/>
          <a:ext cx="4257812" cy="3554065"/>
        </p:xfrm>
        <a:graphic>
          <a:graphicData uri="http://schemas.openxmlformats.org/drawingml/2006/table">
            <a:tbl>
              <a:tblPr firstRow="1" bandRow="1">
                <a:tableStyleId>{5C22544A-7EE6-4342-B048-85BDC9FD1C3A}</a:tableStyleId>
              </a:tblPr>
              <a:tblGrid>
                <a:gridCol w="4257812">
                  <a:extLst>
                    <a:ext uri="{9D8B030D-6E8A-4147-A177-3AD203B41FA5}">
                      <a16:colId xmlns:a16="http://schemas.microsoft.com/office/drawing/2014/main" val="20000"/>
                    </a:ext>
                  </a:extLst>
                </a:gridCol>
              </a:tblGrid>
              <a:tr h="445105">
                <a:tc>
                  <a:txBody>
                    <a:bodyPr/>
                    <a:lstStyle/>
                    <a:p>
                      <a:pPr algn="ctr"/>
                      <a:r>
                        <a:rPr lang="en-US" dirty="0"/>
                        <a:t>Central Kansas Clean Cities</a:t>
                      </a:r>
                    </a:p>
                  </a:txBody>
                  <a:tcPr/>
                </a:tc>
                <a:extLst>
                  <a:ext uri="{0D108BD9-81ED-4DB2-BD59-A6C34878D82A}">
                    <a16:rowId xmlns:a16="http://schemas.microsoft.com/office/drawing/2014/main" val="10000"/>
                  </a:ext>
                </a:extLst>
              </a:tr>
              <a:tr h="2698152">
                <a:tc>
                  <a:txBody>
                    <a:bodyPr/>
                    <a:lstStyle/>
                    <a:p>
                      <a:pPr marL="285750" indent="-285750">
                        <a:buFont typeface="Arial" panose="020B0604020202020204" pitchFamily="34" charset="0"/>
                        <a:buChar char="•"/>
                      </a:pPr>
                      <a:r>
                        <a:rPr lang="en-US" dirty="0">
                          <a:solidFill>
                            <a:schemeClr val="tx1"/>
                          </a:solidFill>
                        </a:rPr>
                        <a:t>Established  in </a:t>
                      </a:r>
                      <a:r>
                        <a:rPr lang="en-US" b="1" dirty="0">
                          <a:solidFill>
                            <a:schemeClr val="tx1"/>
                          </a:solidFill>
                        </a:rPr>
                        <a:t>2013</a:t>
                      </a:r>
                    </a:p>
                    <a:p>
                      <a:pPr marL="285750" indent="-285750">
                        <a:buFont typeface="Arial" panose="020B0604020202020204" pitchFamily="34" charset="0"/>
                        <a:buChar char="•"/>
                      </a:pPr>
                      <a:r>
                        <a:rPr lang="en-US" dirty="0"/>
                        <a:t>Housed at </a:t>
                      </a:r>
                      <a:r>
                        <a:rPr lang="en-US" b="1" dirty="0"/>
                        <a:t>Metropolitan</a:t>
                      </a:r>
                      <a:r>
                        <a:rPr lang="en-US" b="1" baseline="0" dirty="0"/>
                        <a:t> Energy Center</a:t>
                      </a:r>
                      <a:endParaRPr lang="en-US" b="1" dirty="0"/>
                    </a:p>
                    <a:p>
                      <a:pPr marL="285750" lvl="0" indent="-285750">
                        <a:buFont typeface="Arial" panose="020B0604020202020204" pitchFamily="34" charset="0"/>
                        <a:buChar char="•"/>
                        <a:defRPr/>
                      </a:pPr>
                      <a:r>
                        <a:rPr lang="en-US" b="1" dirty="0"/>
                        <a:t>Staff</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Kelly Gilbert (kelly@metroenergy.org)</a:t>
                      </a:r>
                    </a:p>
                    <a:p>
                      <a:pPr marL="742950" lvl="1" indent="-285750">
                        <a:buFont typeface="Arial" panose="020B0604020202020204" pitchFamily="34" charset="0"/>
                        <a:buChar char="•"/>
                        <a:defRPr/>
                      </a:pPr>
                      <a:r>
                        <a:rPr lang="en-US" dirty="0"/>
                        <a:t>Shawn</a:t>
                      </a:r>
                      <a:r>
                        <a:rPr lang="en-US" baseline="0" dirty="0"/>
                        <a:t> Schmidt </a:t>
                      </a:r>
                      <a:r>
                        <a:rPr lang="en-US" dirty="0"/>
                        <a:t>(</a:t>
                      </a:r>
                      <a:r>
                        <a:rPr lang="en-US" sz="1800" u="none" kern="1200" dirty="0">
                          <a:solidFill>
                            <a:schemeClr val="dk1"/>
                          </a:solidFill>
                          <a:effectLst/>
                          <a:latin typeface="+mn-lt"/>
                          <a:ea typeface="+mn-ea"/>
                          <a:cs typeface="+mn-cs"/>
                        </a:rPr>
                        <a:t>shawn@metroenergy.org</a:t>
                      </a:r>
                      <a:r>
                        <a:rPr lang="en-US" sz="1800" u="sng" kern="1200" dirty="0">
                          <a:solidFill>
                            <a:schemeClr val="dk1"/>
                          </a:solidFill>
                          <a:effectLst/>
                          <a:latin typeface="+mn-lt"/>
                          <a:ea typeface="+mn-ea"/>
                          <a:cs typeface="+mn-cs"/>
                        </a:rPr>
                        <a:t>)</a:t>
                      </a:r>
                      <a:endParaRPr lang="en-US" dirty="0"/>
                    </a:p>
                    <a:p>
                      <a:pPr marL="285750" indent="-285750">
                        <a:buFont typeface="Arial" panose="020B0604020202020204" pitchFamily="34" charset="0"/>
                        <a:buChar char="•"/>
                      </a:pPr>
                      <a:r>
                        <a:rPr lang="en-US" b="1" dirty="0"/>
                        <a:t>Funding</a:t>
                      </a:r>
                    </a:p>
                    <a:p>
                      <a:pPr marL="742950" lvl="1" indent="-285750">
                        <a:buFont typeface="Arial" panose="020B0604020202020204" pitchFamily="34" charset="0"/>
                        <a:buChar char="•"/>
                      </a:pPr>
                      <a:r>
                        <a:rPr lang="en-US" dirty="0"/>
                        <a:t>Kansas</a:t>
                      </a:r>
                      <a:r>
                        <a:rPr lang="en-US" baseline="0" dirty="0"/>
                        <a:t> Soybean Commission</a:t>
                      </a:r>
                      <a:endParaRPr lang="en-US" dirty="0"/>
                    </a:p>
                    <a:p>
                      <a:pPr marL="742950" lvl="1" indent="-285750">
                        <a:buFont typeface="Arial" panose="020B0604020202020204" pitchFamily="34" charset="0"/>
                        <a:buChar char="•"/>
                      </a:pPr>
                      <a:r>
                        <a:rPr lang="en-US" dirty="0"/>
                        <a:t>Dues from stakeholders </a:t>
                      </a:r>
                    </a:p>
                    <a:p>
                      <a:endParaRPr lang="en-US"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479803"/>
              </p:ext>
            </p:extLst>
          </p:nvPr>
        </p:nvGraphicFramePr>
        <p:xfrm>
          <a:off x="248542" y="1874784"/>
          <a:ext cx="4257812" cy="4377025"/>
        </p:xfrm>
        <a:graphic>
          <a:graphicData uri="http://schemas.openxmlformats.org/drawingml/2006/table">
            <a:tbl>
              <a:tblPr firstRow="1" bandRow="1">
                <a:tableStyleId>{5C22544A-7EE6-4342-B048-85BDC9FD1C3A}</a:tableStyleId>
              </a:tblPr>
              <a:tblGrid>
                <a:gridCol w="4257812">
                  <a:extLst>
                    <a:ext uri="{9D8B030D-6E8A-4147-A177-3AD203B41FA5}">
                      <a16:colId xmlns:a16="http://schemas.microsoft.com/office/drawing/2014/main" val="20000"/>
                    </a:ext>
                  </a:extLst>
                </a:gridCol>
              </a:tblGrid>
              <a:tr h="445105">
                <a:tc>
                  <a:txBody>
                    <a:bodyPr/>
                    <a:lstStyle/>
                    <a:p>
                      <a:pPr algn="ctr"/>
                      <a:r>
                        <a:rPr lang="en-US" dirty="0"/>
                        <a:t>Kansas</a:t>
                      </a:r>
                      <a:r>
                        <a:rPr lang="en-US" baseline="0" dirty="0"/>
                        <a:t> City Regional </a:t>
                      </a:r>
                      <a:r>
                        <a:rPr lang="en-US" dirty="0"/>
                        <a:t>Clean Cities</a:t>
                      </a:r>
                    </a:p>
                  </a:txBody>
                  <a:tcPr/>
                </a:tc>
                <a:extLst>
                  <a:ext uri="{0D108BD9-81ED-4DB2-BD59-A6C34878D82A}">
                    <a16:rowId xmlns:a16="http://schemas.microsoft.com/office/drawing/2014/main" val="10000"/>
                  </a:ext>
                </a:extLst>
              </a:tr>
              <a:tr h="2698152">
                <a:tc>
                  <a:txBody>
                    <a:bodyPr/>
                    <a:lstStyle/>
                    <a:p>
                      <a:pPr marL="285750" indent="-285750">
                        <a:buFont typeface="Arial" panose="020B0604020202020204" pitchFamily="34" charset="0"/>
                        <a:buChar char="•"/>
                      </a:pPr>
                      <a:r>
                        <a:rPr lang="en-US" dirty="0">
                          <a:solidFill>
                            <a:schemeClr val="tx1"/>
                          </a:solidFill>
                        </a:rPr>
                        <a:t>Established  in </a:t>
                      </a:r>
                      <a:r>
                        <a:rPr lang="en-US" b="1" dirty="0">
                          <a:solidFill>
                            <a:schemeClr val="tx1"/>
                          </a:solidFill>
                        </a:rPr>
                        <a:t>1998</a:t>
                      </a:r>
                    </a:p>
                    <a:p>
                      <a:pPr marL="285750" indent="-285750">
                        <a:buFont typeface="Arial" panose="020B0604020202020204" pitchFamily="34" charset="0"/>
                        <a:buChar char="•"/>
                      </a:pPr>
                      <a:r>
                        <a:rPr lang="en-US" dirty="0"/>
                        <a:t>Housed at </a:t>
                      </a:r>
                      <a:r>
                        <a:rPr lang="en-US" b="1" dirty="0"/>
                        <a:t>Metropolitan</a:t>
                      </a:r>
                      <a:r>
                        <a:rPr lang="en-US" b="1" baseline="0" dirty="0"/>
                        <a:t> Energy Center</a:t>
                      </a:r>
                      <a:endParaRPr lang="en-US" b="1" dirty="0"/>
                    </a:p>
                    <a:p>
                      <a:pPr marL="285750" lvl="0" indent="-285750">
                        <a:buFont typeface="Arial" panose="020B0604020202020204" pitchFamily="34" charset="0"/>
                        <a:buChar char="•"/>
                        <a:defRPr/>
                      </a:pPr>
                      <a:r>
                        <a:rPr lang="en-US" b="1" dirty="0"/>
                        <a:t>Staff</a:t>
                      </a:r>
                    </a:p>
                    <a:p>
                      <a:pPr marL="742950" lvl="1" indent="-285750">
                        <a:buFont typeface="Arial" panose="020B0604020202020204" pitchFamily="34" charset="0"/>
                        <a:buChar char="•"/>
                        <a:defRPr/>
                      </a:pPr>
                      <a:r>
                        <a:rPr lang="en-US" dirty="0"/>
                        <a:t>Kelly Gilbert (kelly@metroenergy.org)</a:t>
                      </a:r>
                    </a:p>
                    <a:p>
                      <a:pPr marL="742950" lvl="1" indent="-285750">
                        <a:buFont typeface="Arial" panose="020B0604020202020204" pitchFamily="34" charset="0"/>
                        <a:buChar char="•"/>
                        <a:defRPr/>
                      </a:pPr>
                      <a:r>
                        <a:rPr lang="en-US" dirty="0"/>
                        <a:t>David Albrecht (</a:t>
                      </a:r>
                      <a:r>
                        <a:rPr lang="en-US" sz="1800" u="none" kern="1200" dirty="0">
                          <a:solidFill>
                            <a:schemeClr val="dk1"/>
                          </a:solidFill>
                          <a:effectLst/>
                          <a:latin typeface="+mn-lt"/>
                          <a:ea typeface="+mn-ea"/>
                          <a:cs typeface="+mn-cs"/>
                        </a:rPr>
                        <a:t>david@metroenergy.org</a:t>
                      </a:r>
                      <a:r>
                        <a:rPr lang="en-US" sz="1800" u="sng" kern="1200" dirty="0">
                          <a:solidFill>
                            <a:schemeClr val="dk1"/>
                          </a:solidFill>
                          <a:effectLst/>
                          <a:latin typeface="+mn-lt"/>
                          <a:ea typeface="+mn-ea"/>
                          <a:cs typeface="+mn-cs"/>
                        </a:rPr>
                        <a:t>)</a:t>
                      </a:r>
                      <a:endParaRPr lang="en-US" dirty="0"/>
                    </a:p>
                    <a:p>
                      <a:pPr marL="285750" indent="-285750">
                        <a:buFont typeface="Arial" panose="020B0604020202020204" pitchFamily="34" charset="0"/>
                        <a:buChar char="•"/>
                      </a:pPr>
                      <a:r>
                        <a:rPr lang="en-US" b="1" dirty="0"/>
                        <a:t>Funding</a:t>
                      </a:r>
                    </a:p>
                    <a:p>
                      <a:pPr marL="742950" lvl="1" indent="-285750">
                        <a:buFont typeface="Arial" panose="020B0604020202020204" pitchFamily="34" charset="0"/>
                        <a:buChar char="•"/>
                      </a:pPr>
                      <a:r>
                        <a:rPr lang="en-US" dirty="0"/>
                        <a:t>U.S. Department of Energy</a:t>
                      </a:r>
                    </a:p>
                    <a:p>
                      <a:pPr marL="742950" lvl="1" indent="-285750">
                        <a:buFont typeface="Arial" panose="020B0604020202020204" pitchFamily="34" charset="0"/>
                        <a:buChar char="•"/>
                      </a:pPr>
                      <a:r>
                        <a:rPr lang="en-US" dirty="0"/>
                        <a:t>U.S. Environmental Protection Agency </a:t>
                      </a:r>
                    </a:p>
                    <a:p>
                      <a:pPr marL="742950" lvl="1" indent="-285750">
                        <a:buFont typeface="Arial" panose="020B0604020202020204" pitchFamily="34" charset="0"/>
                        <a:buChar char="•"/>
                      </a:pPr>
                      <a:r>
                        <a:rPr lang="en-US" dirty="0"/>
                        <a:t>Various other contracts</a:t>
                      </a:r>
                    </a:p>
                    <a:p>
                      <a:pPr marL="742950" lvl="1" indent="-285750">
                        <a:buFont typeface="Arial" panose="020B0604020202020204" pitchFamily="34" charset="0"/>
                        <a:buChar char="•"/>
                      </a:pPr>
                      <a:r>
                        <a:rPr lang="en-US" dirty="0"/>
                        <a:t>Dues from stakeholders </a:t>
                      </a:r>
                    </a:p>
                    <a:p>
                      <a:endParaRPr lang="en-US"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4"/>
          <a:stretch>
            <a:fillRect/>
          </a:stretch>
        </p:blipFill>
        <p:spPr>
          <a:xfrm>
            <a:off x="5325446" y="5844713"/>
            <a:ext cx="1348355" cy="914400"/>
          </a:xfrm>
          <a:prstGeom prst="rect">
            <a:avLst/>
          </a:prstGeom>
        </p:spPr>
      </p:pic>
    </p:spTree>
    <p:extLst>
      <p:ext uri="{BB962C8B-B14F-4D97-AF65-F5344CB8AC3E}">
        <p14:creationId xmlns:p14="http://schemas.microsoft.com/office/powerpoint/2010/main" val="20052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Funding Breakdown</a:t>
            </a:r>
            <a:endParaRPr lang="en-US" dirty="0"/>
          </a:p>
        </p:txBody>
      </p:sp>
      <p:graphicFrame>
        <p:nvGraphicFramePr>
          <p:cNvPr id="4" name="Chart 3"/>
          <p:cNvGraphicFramePr/>
          <p:nvPr>
            <p:extLst>
              <p:ext uri="{D42A27DB-BD31-4B8C-83A1-F6EECF244321}">
                <p14:modId xmlns:p14="http://schemas.microsoft.com/office/powerpoint/2010/main" val="2061247583"/>
              </p:ext>
            </p:extLst>
          </p:nvPr>
        </p:nvGraphicFramePr>
        <p:xfrm>
          <a:off x="153835" y="2339139"/>
          <a:ext cx="8814105" cy="451886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8438" y="875697"/>
            <a:ext cx="8724900" cy="2108269"/>
          </a:xfrm>
          <a:prstGeom prst="rect">
            <a:avLst/>
          </a:prstGeom>
        </p:spPr>
        <p:txBody>
          <a:bodyPr wrap="square">
            <a:spAutoFit/>
          </a:bodyPr>
          <a:lstStyle/>
          <a:p>
            <a:pPr algn="just"/>
            <a:r>
              <a:rPr lang="en-US" sz="2000" dirty="0"/>
              <a:t>U.S. EPA complaint against Volkswagen, AG regarding Clean Air Act violations in approximately 580,000 model year 2009 to 2016 motor vehicles containing 2.0 and 3.0 liter diesel engines.</a:t>
            </a:r>
          </a:p>
          <a:p>
            <a:pPr marL="228600" lvl="1" indent="0" algn="just">
              <a:buNone/>
            </a:pPr>
            <a:endParaRPr lang="en-US" sz="1100" dirty="0"/>
          </a:p>
          <a:p>
            <a:pPr>
              <a:spcBef>
                <a:spcPts val="0"/>
              </a:spcBef>
            </a:pPr>
            <a:r>
              <a:rPr lang="en-US" sz="2000" dirty="0"/>
              <a:t>Last December, Volkswagen agreed to spend up to $14.7 billion to settle allegations of cheating emissions for the </a:t>
            </a:r>
            <a:r>
              <a:rPr lang="en-US" sz="2000" b="1" dirty="0"/>
              <a:t>2L engines</a:t>
            </a:r>
            <a:r>
              <a:rPr lang="en-US" sz="2000" dirty="0"/>
              <a:t>. Settlement funds will be used to reduce NOx emissions with three projects:</a:t>
            </a:r>
          </a:p>
        </p:txBody>
      </p:sp>
    </p:spTree>
    <p:extLst>
      <p:ext uri="{BB962C8B-B14F-4D97-AF65-F5344CB8AC3E}">
        <p14:creationId xmlns:p14="http://schemas.microsoft.com/office/powerpoint/2010/main" val="30953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ZEV Investment: The National Plan</a:t>
            </a:r>
            <a:endParaRPr lang="en-US" b="0" dirty="0"/>
          </a:p>
        </p:txBody>
      </p:sp>
      <p:sp>
        <p:nvSpPr>
          <p:cNvPr id="3" name="Content Placeholder 2"/>
          <p:cNvSpPr>
            <a:spLocks noGrp="1"/>
          </p:cNvSpPr>
          <p:nvPr>
            <p:ph sz="half" idx="1"/>
          </p:nvPr>
        </p:nvSpPr>
        <p:spPr>
          <a:xfrm>
            <a:off x="498518" y="1360170"/>
            <a:ext cx="8085412" cy="4765993"/>
          </a:xfrm>
        </p:spPr>
        <p:txBody>
          <a:bodyPr>
            <a:normAutofit/>
          </a:bodyPr>
          <a:lstStyle/>
          <a:p>
            <a:pPr marL="0" indent="0">
              <a:buNone/>
            </a:pPr>
            <a:r>
              <a:rPr lang="en-US" dirty="0"/>
              <a:t>The Volkswagen Group of America created Electrify America LLC, a wholly-owned subsidiary, to fulfill its Appendix C commitments. </a:t>
            </a:r>
          </a:p>
          <a:p>
            <a:pPr marL="0" indent="0">
              <a:buNone/>
            </a:pPr>
            <a:endParaRPr lang="en-US" dirty="0"/>
          </a:p>
          <a:p>
            <a:pPr marL="0" indent="0">
              <a:buNone/>
            </a:pPr>
            <a:endParaRPr lang="en-US" dirty="0"/>
          </a:p>
          <a:p>
            <a:pPr marL="0" indent="0">
              <a:buNone/>
            </a:pPr>
            <a:r>
              <a:rPr lang="en-US" b="1" dirty="0"/>
              <a:t>The investment: </a:t>
            </a:r>
            <a:r>
              <a:rPr lang="en-US" dirty="0"/>
              <a:t>$1.2 billion to be spent in $300 million increments over four 30-month cycles. The report “National ZEV Investment Plan” at www.electrifyamerica.com describes the $300 million in investments that will be made in the first 30-month cycle. </a:t>
            </a:r>
          </a:p>
          <a:p>
            <a:pPr marL="0" indent="0">
              <a:buNone/>
            </a:pPr>
            <a:endParaRPr lang="en-US" dirty="0"/>
          </a:p>
          <a:p>
            <a:pPr marL="0" indent="0">
              <a:buNone/>
            </a:pPr>
            <a:endParaRPr lang="en-US" dirty="0"/>
          </a:p>
          <a:p>
            <a:pPr marL="0" indent="0">
              <a:buNone/>
            </a:pPr>
            <a:r>
              <a:rPr lang="en-US" b="1" dirty="0"/>
              <a:t>	   Cycle 1 </a:t>
            </a:r>
            <a:r>
              <a:rPr lang="en-US" dirty="0"/>
              <a:t>			       </a:t>
            </a:r>
            <a:r>
              <a:rPr lang="en-US" b="1" dirty="0"/>
              <a:t>Cycle 2 </a:t>
            </a:r>
            <a:r>
              <a:rPr lang="en-US" dirty="0"/>
              <a:t>			</a:t>
            </a:r>
            <a:r>
              <a:rPr lang="en-US" b="1" dirty="0"/>
              <a:t>Cycle 3 </a:t>
            </a:r>
            <a:r>
              <a:rPr lang="en-US" dirty="0"/>
              <a:t>			</a:t>
            </a:r>
            <a:r>
              <a:rPr lang="en-US" b="1" dirty="0"/>
              <a:t>Cycle 4</a:t>
            </a:r>
          </a:p>
          <a:p>
            <a:pPr marL="0" indent="0">
              <a:buNone/>
            </a:pPr>
            <a:r>
              <a:rPr lang="en-US" b="1" dirty="0"/>
              <a:t>(Q1 2017 – Q2 2019) (Q3 2019 - Q4 2021) (Q1 2022 – Q2 2024) (Q3 2024 – Q4 2026) </a:t>
            </a:r>
            <a:r>
              <a:rPr lang="en-US" dirty="0"/>
              <a:t>	   </a:t>
            </a:r>
            <a:r>
              <a:rPr lang="en-US" b="1" dirty="0"/>
              <a:t>$300M </a:t>
            </a:r>
            <a:r>
              <a:rPr lang="en-US" dirty="0"/>
              <a:t>			        </a:t>
            </a:r>
            <a:r>
              <a:rPr lang="en-US" b="1" dirty="0"/>
              <a:t>$300M </a:t>
            </a:r>
            <a:r>
              <a:rPr lang="en-US" dirty="0"/>
              <a:t>			</a:t>
            </a:r>
            <a:r>
              <a:rPr lang="en-US" b="1" dirty="0"/>
              <a:t>$300M </a:t>
            </a:r>
            <a:r>
              <a:rPr lang="en-US" dirty="0"/>
              <a:t>			</a:t>
            </a:r>
            <a:r>
              <a:rPr lang="en-US" b="1" dirty="0"/>
              <a:t>$300M </a:t>
            </a:r>
            <a:r>
              <a:rPr lang="en-US" dirty="0"/>
              <a:t>	</a:t>
            </a:r>
          </a:p>
        </p:txBody>
      </p:sp>
    </p:spTree>
    <p:extLst>
      <p:ext uri="{BB962C8B-B14F-4D97-AF65-F5344CB8AC3E}">
        <p14:creationId xmlns:p14="http://schemas.microsoft.com/office/powerpoint/2010/main" val="359842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197523"/>
            <a:ext cx="6423025" cy="1061602"/>
          </a:xfrm>
        </p:spPr>
        <p:txBody>
          <a:bodyPr/>
          <a:lstStyle/>
          <a:p>
            <a:r>
              <a:rPr lang="en-US" sz="2800" dirty="0">
                <a:cs typeface="Calibri"/>
              </a:rPr>
              <a:t>ZEV Investment: Infrastructure</a:t>
            </a:r>
            <a:br>
              <a:rPr lang="en-US" sz="2800" dirty="0">
                <a:cs typeface="Calibri"/>
              </a:rPr>
            </a:br>
            <a:endParaRPr lang="en-US" sz="2800" dirty="0">
              <a:cs typeface="Calibri"/>
            </a:endParaRPr>
          </a:p>
        </p:txBody>
      </p:sp>
      <p:sp>
        <p:nvSpPr>
          <p:cNvPr id="33" name="Content Placeholder 32"/>
          <p:cNvSpPr>
            <a:spLocks noGrp="1"/>
          </p:cNvSpPr>
          <p:nvPr>
            <p:ph sz="half" idx="1"/>
          </p:nvPr>
        </p:nvSpPr>
        <p:spPr>
          <a:xfrm>
            <a:off x="258445" y="984805"/>
            <a:ext cx="8356600" cy="5610305"/>
          </a:xfrm>
          <a:ln>
            <a:noFill/>
          </a:ln>
        </p:spPr>
        <p:txBody>
          <a:bodyPr>
            <a:normAutofit/>
          </a:bodyPr>
          <a:lstStyle/>
          <a:p>
            <a:r>
              <a:rPr lang="en-US" dirty="0"/>
              <a:t>A network of </a:t>
            </a:r>
            <a:r>
              <a:rPr lang="en-US" b="1" dirty="0"/>
              <a:t>2,500+ non-proprietary electric vehicle chargers at more than 450 station sites.</a:t>
            </a:r>
            <a:endParaRPr lang="en-US" dirty="0"/>
          </a:p>
          <a:p>
            <a:r>
              <a:rPr lang="en-US" b="1" dirty="0"/>
              <a:t>~240 charging station sites</a:t>
            </a:r>
            <a:r>
              <a:rPr lang="en-US" dirty="0"/>
              <a:t> will be installed or under development </a:t>
            </a:r>
            <a:r>
              <a:rPr lang="en-US" b="1" dirty="0"/>
              <a:t>outside of California</a:t>
            </a:r>
            <a:r>
              <a:rPr lang="en-US" dirty="0"/>
              <a:t> by the end of the first cycle. </a:t>
            </a:r>
          </a:p>
          <a:p>
            <a:pPr lvl="1"/>
            <a:r>
              <a:rPr lang="en-US" dirty="0"/>
              <a:t>Along </a:t>
            </a:r>
            <a:r>
              <a:rPr lang="en-US" b="1" dirty="0"/>
              <a:t>high-traffic corridors</a:t>
            </a:r>
            <a:r>
              <a:rPr lang="en-US" dirty="0"/>
              <a:t> between metropolitan areas, including multiple cross country routes</a:t>
            </a:r>
          </a:p>
          <a:p>
            <a:pPr lvl="2"/>
            <a:r>
              <a:rPr lang="en-US" dirty="0"/>
              <a:t>4-10 </a:t>
            </a:r>
            <a:r>
              <a:rPr lang="en-US" b="1" dirty="0"/>
              <a:t>150 kW and 320 kW DCFC </a:t>
            </a:r>
            <a:r>
              <a:rPr lang="en-US" dirty="0"/>
              <a:t>at each location along EV travel corridors.</a:t>
            </a:r>
          </a:p>
          <a:p>
            <a:pPr lvl="2"/>
            <a:r>
              <a:rPr lang="en-US" dirty="0"/>
              <a:t>39 U.S. states, built along corridors with a high correlation with the </a:t>
            </a:r>
            <a:r>
              <a:rPr lang="en-US" b="1" dirty="0"/>
              <a:t>EV Charging Corridors recently designated by the Federal government.</a:t>
            </a:r>
          </a:p>
          <a:p>
            <a:pPr lvl="2"/>
            <a:r>
              <a:rPr lang="en-US" dirty="0"/>
              <a:t>~ 66 miles apart, with no more than 120 miles between stations, meaning many shorter range ZEVs available today will be able to use this network.</a:t>
            </a:r>
          </a:p>
          <a:p>
            <a:r>
              <a:rPr lang="en-US" b="1" dirty="0"/>
              <a:t>300+ community-based charging station sites</a:t>
            </a:r>
            <a:endParaRPr lang="en-US" dirty="0"/>
          </a:p>
          <a:p>
            <a:pPr lvl="1"/>
            <a:r>
              <a:rPr lang="en-US" dirty="0"/>
              <a:t>Installed in workplaces, retail, multifamily residential locations and municipal lots and garages </a:t>
            </a:r>
          </a:p>
          <a:p>
            <a:pPr lvl="1"/>
            <a:r>
              <a:rPr lang="en-US" b="1" dirty="0"/>
              <a:t>11 target metropolitan areas</a:t>
            </a:r>
            <a:r>
              <a:rPr lang="en-US" dirty="0"/>
              <a:t>: Boston, Chicago, Denver, Houston, Miami, New York City, Philadelphia, Portland, Raleigh, Seattle and Washington, D.C. </a:t>
            </a:r>
          </a:p>
          <a:p>
            <a:pPr lvl="1"/>
            <a:r>
              <a:rPr lang="en-US" dirty="0"/>
              <a:t>Chargers at these locations will include a mix of </a:t>
            </a:r>
            <a:r>
              <a:rPr lang="en-US" b="1" dirty="0"/>
              <a:t>Level 2 and/or DC Fast Chargers from 50 to 150+ kW</a:t>
            </a:r>
            <a:r>
              <a:rPr lang="en-US" dirty="0"/>
              <a:t>.</a:t>
            </a:r>
          </a:p>
        </p:txBody>
      </p:sp>
    </p:spTree>
    <p:extLst>
      <p:ext uri="{BB962C8B-B14F-4D97-AF65-F5344CB8AC3E}">
        <p14:creationId xmlns:p14="http://schemas.microsoft.com/office/powerpoint/2010/main" val="38510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98475" y="186093"/>
            <a:ext cx="6423025" cy="1061602"/>
          </a:xfrm>
        </p:spPr>
        <p:txBody>
          <a:bodyPr/>
          <a:lstStyle/>
          <a:p>
            <a:r>
              <a:rPr lang="en-US" sz="2800" dirty="0">
                <a:cs typeface="Calibri"/>
              </a:rPr>
              <a:t>ZEV Investment: Impact</a:t>
            </a:r>
            <a:br>
              <a:rPr lang="en-US" sz="2800" dirty="0">
                <a:cs typeface="Calibri"/>
              </a:rPr>
            </a:br>
            <a:endParaRPr lang="en-US" sz="2800" dirty="0">
              <a:cs typeface="Calibri"/>
            </a:endParaRPr>
          </a:p>
        </p:txBody>
      </p:sp>
      <p:sp>
        <p:nvSpPr>
          <p:cNvPr id="33" name="Content Placeholder 32"/>
          <p:cNvSpPr>
            <a:spLocks noGrp="1"/>
          </p:cNvSpPr>
          <p:nvPr>
            <p:ph sz="half" idx="1"/>
          </p:nvPr>
        </p:nvSpPr>
        <p:spPr>
          <a:xfrm>
            <a:off x="369570" y="1040129"/>
            <a:ext cx="8356600" cy="5156201"/>
          </a:xfrm>
          <a:ln>
            <a:noFill/>
          </a:ln>
        </p:spPr>
        <p:txBody>
          <a:bodyPr>
            <a:normAutofit/>
          </a:bodyPr>
          <a:lstStyle/>
          <a:p>
            <a:r>
              <a:rPr lang="en-US" sz="2000" dirty="0"/>
              <a:t>The most advanced charging technology ever deployed. 320 kW charging has the capability to add about 19 miles of range per minute to a vehicle, allowing 200-300 miles of fuel to be added in only </a:t>
            </a:r>
            <a:r>
              <a:rPr lang="en-US" sz="2000" b="1" dirty="0"/>
              <a:t>15-20 minutes</a:t>
            </a:r>
            <a:r>
              <a:rPr lang="en-US" sz="2000" dirty="0"/>
              <a:t> for some next generation vehicles.</a:t>
            </a:r>
          </a:p>
          <a:p>
            <a:r>
              <a:rPr lang="en-US" sz="2000" dirty="0"/>
              <a:t>The ZEV infrastructure is compatible with many ZEV brands. </a:t>
            </a:r>
          </a:p>
          <a:p>
            <a:pPr lvl="1"/>
            <a:r>
              <a:rPr lang="en-US" sz="2000" dirty="0"/>
              <a:t>multiple technologies (Level 2 and DC fast charging), </a:t>
            </a:r>
          </a:p>
          <a:p>
            <a:pPr lvl="1"/>
            <a:r>
              <a:rPr lang="en-US" sz="2000" dirty="0"/>
              <a:t>non-proprietary connectors, </a:t>
            </a:r>
          </a:p>
          <a:p>
            <a:pPr lvl="1"/>
            <a:r>
              <a:rPr lang="en-US" sz="2000" dirty="0"/>
              <a:t>and multiple fast-charging protocols</a:t>
            </a:r>
          </a:p>
          <a:p>
            <a:r>
              <a:rPr lang="en-US" sz="2000" dirty="0"/>
              <a:t>An </a:t>
            </a:r>
            <a:r>
              <a:rPr lang="en-US" sz="2000" b="1" dirty="0"/>
              <a:t>educational campaign</a:t>
            </a:r>
            <a:r>
              <a:rPr lang="en-US" sz="2000" dirty="0"/>
              <a:t> will impart the benefits of ZEVs and address consumer barriers to adoption.</a:t>
            </a:r>
          </a:p>
          <a:p>
            <a:endParaRPr lang="en-US" dirty="0"/>
          </a:p>
          <a:p>
            <a:pPr marL="0" indent="0">
              <a:buNone/>
            </a:pPr>
            <a:r>
              <a:rPr lang="en-US" dirty="0"/>
              <a:t>For more information: www.electrifyamerica.com</a:t>
            </a:r>
          </a:p>
        </p:txBody>
      </p:sp>
    </p:spTree>
    <p:extLst>
      <p:ext uri="{BB962C8B-B14F-4D97-AF65-F5344CB8AC3E}">
        <p14:creationId xmlns:p14="http://schemas.microsoft.com/office/powerpoint/2010/main" val="40200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Environmental Mitigation Trust</a:t>
            </a:r>
            <a:endParaRPr lang="en-US" dirty="0"/>
          </a:p>
        </p:txBody>
      </p:sp>
      <p:sp>
        <p:nvSpPr>
          <p:cNvPr id="4" name="Rectangle 3"/>
          <p:cNvSpPr/>
          <p:nvPr/>
        </p:nvSpPr>
        <p:spPr>
          <a:xfrm>
            <a:off x="0" y="1211375"/>
            <a:ext cx="8724900" cy="4401205"/>
          </a:xfrm>
          <a:prstGeom prst="rect">
            <a:avLst/>
          </a:prstGeom>
        </p:spPr>
        <p:txBody>
          <a:bodyPr wrap="square">
            <a:spAutoFit/>
          </a:bodyPr>
          <a:lstStyle/>
          <a:p>
            <a:pPr lvl="1">
              <a:spcBef>
                <a:spcPts val="0"/>
              </a:spcBef>
              <a:spcAft>
                <a:spcPts val="600"/>
              </a:spcAft>
            </a:pPr>
            <a:r>
              <a:rPr lang="en-US" sz="2000" dirty="0"/>
              <a:t>$2.7 billion will be placed in an Environmental Mitigation Trust, and will be allocated to beneficiaries (states, tribes, and certain territories) based on the number of impacted VW vehicles in their jurisdictions</a:t>
            </a:r>
          </a:p>
          <a:p>
            <a:pPr marL="800100" lvl="1" indent="-342900">
              <a:spcBef>
                <a:spcPts val="0"/>
              </a:spcBef>
              <a:spcAft>
                <a:spcPts val="600"/>
              </a:spcAft>
              <a:buFont typeface="Arial" panose="020B0604020202020204" pitchFamily="34" charset="0"/>
              <a:buChar char="•"/>
            </a:pPr>
            <a:r>
              <a:rPr lang="en-US" sz="2000" dirty="0"/>
              <a:t>The Trust will support projects that reduce NOx emissions where the VW vehicles were, are, or will be operated.</a:t>
            </a:r>
          </a:p>
          <a:p>
            <a:pPr marL="800100" lvl="1" indent="-342900">
              <a:spcBef>
                <a:spcPts val="0"/>
              </a:spcBef>
              <a:spcAft>
                <a:spcPts val="600"/>
              </a:spcAft>
              <a:buFont typeface="Arial" panose="020B0604020202020204" pitchFamily="34" charset="0"/>
              <a:buChar char="•"/>
            </a:pPr>
            <a:r>
              <a:rPr lang="en-US" sz="2000" dirty="0"/>
              <a:t>To become a beneficiary, each eligible beneficiary must file a single Certification Form no later than 60 days after the Trust Effective Date</a:t>
            </a:r>
          </a:p>
          <a:p>
            <a:pPr marL="1200150" lvl="2" indent="-285750">
              <a:spcBef>
                <a:spcPts val="0"/>
              </a:spcBef>
              <a:spcAft>
                <a:spcPts val="600"/>
              </a:spcAft>
              <a:buFont typeface="Arial" panose="020B0604020202020204" pitchFamily="34" charset="0"/>
              <a:buChar char="–"/>
            </a:pPr>
            <a:r>
              <a:rPr lang="en-US" dirty="0"/>
              <a:t>Each form must include a </a:t>
            </a:r>
            <a:r>
              <a:rPr lang="en-US" b="1" dirty="0"/>
              <a:t>designation of Lead Agency</a:t>
            </a:r>
            <a:r>
              <a:rPr lang="en-US" dirty="0"/>
              <a:t>, certified by the Office of the Governor, indicating which agency, department, office or division will have the delegated authority to act on behalf of each state</a:t>
            </a:r>
          </a:p>
          <a:p>
            <a:pPr marL="1200150" lvl="2" indent="-285750">
              <a:spcBef>
                <a:spcPts val="0"/>
              </a:spcBef>
              <a:spcAft>
                <a:spcPts val="600"/>
              </a:spcAft>
              <a:buFont typeface="Arial" panose="020B0604020202020204" pitchFamily="34" charset="0"/>
              <a:buChar char="–"/>
            </a:pPr>
            <a:endParaRPr lang="en-US" dirty="0"/>
          </a:p>
          <a:p>
            <a:pPr marL="1200150" lvl="2" indent="-285750">
              <a:spcBef>
                <a:spcPts val="0"/>
              </a:spcBef>
              <a:spcAft>
                <a:spcPts val="600"/>
              </a:spcAft>
              <a:buFont typeface="Arial" panose="020B0604020202020204" pitchFamily="34" charset="0"/>
              <a:buChar char="–"/>
            </a:pPr>
            <a:endParaRPr lang="en-US" dirty="0"/>
          </a:p>
          <a:p>
            <a:pPr marL="800100" lvl="1" indent="-342900">
              <a:spcBef>
                <a:spcPts val="0"/>
              </a:spcBef>
              <a:spcAft>
                <a:spcPts val="600"/>
              </a:spcAft>
              <a:buFont typeface="Arial" panose="020B0604020202020204" pitchFamily="34" charset="0"/>
              <a:buChar char="•"/>
            </a:pPr>
            <a:r>
              <a:rPr lang="en-US" sz="2000" b="1" dirty="0"/>
              <a:t>Mis</a:t>
            </a:r>
            <a:r>
              <a:rPr lang="en-US" b="1" dirty="0">
                <a:latin typeface="Arial" panose="020B0604020202020204" pitchFamily="34" charset="0"/>
                <a:cs typeface="Arial" panose="020B0604020202020204" pitchFamily="34" charset="0"/>
              </a:rPr>
              <a:t>souri	allocation:	</a:t>
            </a:r>
            <a:r>
              <a:rPr lang="en-US" b="1" dirty="0"/>
              <a:t> $39,084,815 </a:t>
            </a:r>
            <a:endParaRPr lang="en-US" b="1" dirty="0">
              <a:solidFill>
                <a:srgbClr val="000000"/>
              </a:solidFill>
              <a:latin typeface="Calibri"/>
            </a:endParaRPr>
          </a:p>
        </p:txBody>
      </p:sp>
    </p:spTree>
    <p:extLst>
      <p:ext uri="{BB962C8B-B14F-4D97-AF65-F5344CB8AC3E}">
        <p14:creationId xmlns:p14="http://schemas.microsoft.com/office/powerpoint/2010/main" val="692652481"/>
      </p:ext>
    </p:extLst>
  </p:cSld>
  <p:clrMapOvr>
    <a:masterClrMapping/>
  </p:clrMapOvr>
</p:sld>
</file>

<file path=ppt/theme/theme1.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DC3920294ADB478E7A1D65D6A0C8B9" ma:contentTypeVersion="5" ma:contentTypeDescription="Create a new document." ma:contentTypeScope="" ma:versionID="217d038726a4b18f84d11b1276db8f6a">
  <xsd:schema xmlns:xsd="http://www.w3.org/2001/XMLSchema" xmlns:xs="http://www.w3.org/2001/XMLSchema" xmlns:p="http://schemas.microsoft.com/office/2006/metadata/properties" xmlns:ns2="79145997-18de-4c4b-87f7-b9558f4400eb" targetNamespace="http://schemas.microsoft.com/office/2006/metadata/properties" ma:root="true" ma:fieldsID="b818c86dc1f74e9cf76cfae278616ce5" ns2:_="">
    <xsd:import namespace="79145997-18de-4c4b-87f7-b9558f4400e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45997-18de-4c4b-87f7-b9558f4400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8E505-178F-4408-9305-E15A8FCACD6D}">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440B407-EF90-41F3-A6FB-4E45FA0C6DBA}">
  <ds:schemaRefs>
    <ds:schemaRef ds:uri="http://schemas.microsoft.com/office/2006/metadata/contentType"/>
    <ds:schemaRef ds:uri="http://schemas.microsoft.com/office/2006/metadata/properties/metaAttributes"/>
    <ds:schemaRef ds:uri="http://www.w3.org/2000/xmlns/"/>
    <ds:schemaRef ds:uri="http://www.w3.org/2001/XMLSchema"/>
    <ds:schemaRef ds:uri="79145997-18de-4c4b-87f7-b9558f4400e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9BB95-2769-4694-931A-2D7378827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clean_cities_presentation_template</Template>
  <TotalTime>16229</TotalTime>
  <Words>2289</Words>
  <Application>Microsoft Office PowerPoint</Application>
  <PresentationFormat>On-screen Show (4:3)</PresentationFormat>
  <Paragraphs>259</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RobotoRegular</vt:lpstr>
      <vt:lpstr>Wingdings</vt:lpstr>
      <vt:lpstr>Mosaic Blue-white interior</vt:lpstr>
      <vt:lpstr>VW Settlement Forum</vt:lpstr>
      <vt:lpstr>Department of Energy Clean Cities program</vt:lpstr>
      <vt:lpstr>St. Louis Clean Cities</vt:lpstr>
      <vt:lpstr>Kansas City Region and Central Kansas Clean Cities</vt:lpstr>
      <vt:lpstr>Funding Breakdown</vt:lpstr>
      <vt:lpstr>ZEV Investment: The National Plan</vt:lpstr>
      <vt:lpstr>ZEV Investment: Infrastructure </vt:lpstr>
      <vt:lpstr>ZEV Investment: Impact </vt:lpstr>
      <vt:lpstr>Environmental Mitigation Trust</vt:lpstr>
      <vt:lpstr>“Second Partial Consent Decree” for 3.0 Liter Subject Vehicles</vt:lpstr>
      <vt:lpstr>Environmental Mitigation Trust: Beneficiary Mitigation Plan</vt:lpstr>
      <vt:lpstr>Environmental Mitigation Trust: Timeline</vt:lpstr>
      <vt:lpstr>Environmental Mitigation Trust: Eligible Mitigation Actions</vt:lpstr>
      <vt:lpstr>Environmental Mitigation Trust: Eligible Mitigation Actions</vt:lpstr>
      <vt:lpstr>Environmental Mitigation Trust: Eligible Mitigation Actions</vt:lpstr>
      <vt:lpstr>Environmental Mitigation Trust: Eligible Mitigation Actions</vt:lpstr>
      <vt:lpstr>Environmental Mitigation Trust: Eligible Mitigation Actions</vt:lpstr>
      <vt:lpstr>Environmental Mitigation Trust: Eligible Mitigation Actions</vt:lpstr>
      <vt:lpstr>Environmental Mitigation Trust: Eligible Mitigation Actions</vt:lpstr>
      <vt:lpstr>Environmental Mitigation Trust:  Accessing and Spending Allocations</vt:lpstr>
      <vt:lpstr>What Happens Next? </vt:lpstr>
      <vt:lpstr>Resources to assist policy decisions</vt:lpstr>
      <vt:lpstr>Recommendations for the State of Missouri</vt:lpstr>
      <vt:lpstr>Recommendations for the State of Missouri</vt:lpstr>
      <vt:lpstr>NASEO Mitigation Plan Toolkit - Contents</vt:lpstr>
      <vt:lpstr>NASEO Mitigation Plan Toolkit</vt:lpstr>
      <vt:lpstr>NASEO Mitigation Plan Toolkit</vt:lpstr>
      <vt:lpstr>NASEO Mitigation Plan Toolkit</vt:lpstr>
      <vt:lpstr>NASEO Mitigation Plan Toolkit</vt:lpstr>
      <vt:lpstr>NASEO Mitigation Plan Toolkit</vt:lpstr>
      <vt:lpstr>Environmental Mitigation Trust Summary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VW Settlement Forum</dc:title>
  <dc:subject>Blue version of the EERE PowerPoint template, for use with PowerPoint 2007.</dc:subject>
  <dc:creator>clnfuel@gmail.com</dc:creator>
  <cp:keywords/>
  <dc:description/>
  <cp:lastModifiedBy>Kelly Gilbert</cp:lastModifiedBy>
  <cp:revision>58</cp:revision>
  <dcterms:created xsi:type="dcterms:W3CDTF">2017-01-23T14:01:59Z</dcterms:created>
  <dcterms:modified xsi:type="dcterms:W3CDTF">2017-05-04T14:07:33Z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0x01010064DC3920294ADB478E7A1D65D6A0C8B9</vt:lpwstr>
  </property>
</Properties>
</file>